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3"/>
  </p:notesMasterIdLst>
  <p:sldIdLst>
    <p:sldId id="286" r:id="rId2"/>
    <p:sldId id="287" r:id="rId3"/>
    <p:sldId id="256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5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DF805-EED8-4A00-A195-8D3D4DAA2E2A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3C44B-A2E8-4B3C-A2FB-424EBA0C1A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919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C44B-A2E8-4B3C-A2FB-424EBA0C1AD1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620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91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75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4469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2724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7226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5226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304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9249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91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72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95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00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00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04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701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46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A8378F7-D0DF-424A-AC51-67CEB7A7EA44}" type="datetimeFigureOut">
              <a:rPr lang="tr-TR" smtClean="0"/>
              <a:t>7.01.2018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E42BBE2-D005-468F-9C5D-512DEF24E6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1877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hmetcansever.com/wp-content/uploads/2015/11/akis7.jpg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hyperlink" Target="http://www.ahmetcansever.com/wp-content/uploads/2015/11/akis8.jp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97091" y="623670"/>
            <a:ext cx="8534400" cy="1507067"/>
          </a:xfrm>
        </p:spPr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döngüsü örnekleri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2349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/>
          <a:srcRect l="1651"/>
          <a:stretch/>
        </p:blipFill>
        <p:spPr>
          <a:xfrm>
            <a:off x="432312" y="274453"/>
            <a:ext cx="4674497" cy="847725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432312" y="594956"/>
            <a:ext cx="1524000" cy="527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268292" y="1300707"/>
            <a:ext cx="1180178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2313" algn="just"/>
            <a:r>
              <a:rPr lang="tr-TR" sz="3200" dirty="0"/>
              <a:t>Burada “</a:t>
            </a:r>
            <a:r>
              <a:rPr lang="tr-TR" sz="3200" dirty="0" err="1"/>
              <a:t>Pardus</a:t>
            </a:r>
            <a:r>
              <a:rPr lang="tr-TR" sz="3200" dirty="0"/>
              <a:t>” ve “</a:t>
            </a:r>
            <a:r>
              <a:rPr lang="tr-TR" sz="3200" dirty="0" err="1"/>
              <a:t>Ubuntu</a:t>
            </a:r>
            <a:r>
              <a:rPr lang="tr-TR" sz="3200" dirty="0"/>
              <a:t>” karakter dizilerinin tam ortasında çok özel bir karakter </a:t>
            </a:r>
            <a:r>
              <a:rPr lang="tr-TR" sz="3200" dirty="0" smtClean="0"/>
              <a:t>dizisi daha </a:t>
            </a:r>
            <a:r>
              <a:rPr lang="tr-TR" sz="3200" dirty="0"/>
              <a:t>görüyorsunuz. Bu karakter dizisi sudur: </a:t>
            </a:r>
            <a:r>
              <a:rPr lang="tr-TR" sz="3200" b="1" dirty="0">
                <a:solidFill>
                  <a:srgbClr val="FFC000"/>
                </a:solidFill>
              </a:rPr>
              <a:t>\n</a:t>
            </a:r>
            <a:r>
              <a:rPr lang="tr-TR" sz="3200" dirty="0"/>
              <a:t>. </a:t>
            </a:r>
            <a:r>
              <a:rPr lang="tr-TR" sz="3200" dirty="0" err="1"/>
              <a:t>Iste</a:t>
            </a:r>
            <a:r>
              <a:rPr lang="tr-TR" sz="3200" dirty="0"/>
              <a:t> bu özel karakter dizisine satır </a:t>
            </a:r>
            <a:r>
              <a:rPr lang="tr-TR" sz="3200" dirty="0" smtClean="0"/>
              <a:t>bası karakteri </a:t>
            </a:r>
            <a:r>
              <a:rPr lang="tr-TR" sz="3200" dirty="0"/>
              <a:t>(</a:t>
            </a:r>
            <a:r>
              <a:rPr lang="tr-TR" sz="3200" b="1" dirty="0" err="1">
                <a:solidFill>
                  <a:srgbClr val="FFC000"/>
                </a:solidFill>
              </a:rPr>
              <a:t>newline</a:t>
            </a:r>
            <a:r>
              <a:rPr lang="tr-TR" sz="3200" dirty="0"/>
              <a:t>) adı verilir.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312" y="3553856"/>
            <a:ext cx="8915400" cy="1238250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1009592" y="4758639"/>
            <a:ext cx="77300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smtClean="0"/>
              <a:t>Bu kodları daha verimli nasıl yazabiliriz.</a:t>
            </a:r>
            <a:endParaRPr lang="tr-TR" sz="32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290" y="5418564"/>
            <a:ext cx="10544175" cy="1200150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9450957" y="5418564"/>
            <a:ext cx="1325262" cy="337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432311" y="3904654"/>
            <a:ext cx="2243511" cy="8874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98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/>
      <p:bldP spid="6" grpId="0"/>
      <p:bldP spid="8" grpId="0" animBg="1"/>
      <p:bldP spid="8" grpId="1" animBg="1"/>
      <p:bldP spid="9" grpId="0" animBg="1"/>
      <p:bldP spid="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20427" y="314252"/>
            <a:ext cx="1131878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2313" algn="just"/>
            <a:r>
              <a:rPr lang="tr-TR" sz="3200" dirty="0" err="1"/>
              <a:t>end</a:t>
            </a:r>
            <a:r>
              <a:rPr lang="tr-TR" sz="3200" dirty="0"/>
              <a:t> parametresinin </a:t>
            </a:r>
            <a:r>
              <a:rPr lang="tr-TR" sz="3200" dirty="0" smtClean="0"/>
              <a:t>ön tanımlı değeri </a:t>
            </a:r>
            <a:r>
              <a:rPr lang="tr-TR" sz="3200" dirty="0"/>
              <a:t>de bu </a:t>
            </a:r>
            <a:r>
              <a:rPr lang="tr-TR" sz="3200" b="1" dirty="0">
                <a:solidFill>
                  <a:srgbClr val="FFC000"/>
                </a:solidFill>
              </a:rPr>
              <a:t>\n</a:t>
            </a:r>
            <a:r>
              <a:rPr lang="tr-TR" sz="3200" dirty="0"/>
              <a:t> karakteridir ve bu parametre </a:t>
            </a:r>
            <a:r>
              <a:rPr lang="tr-TR" sz="3200" dirty="0" err="1"/>
              <a:t>print</a:t>
            </a:r>
            <a:r>
              <a:rPr lang="tr-TR" sz="3200" dirty="0" smtClean="0"/>
              <a:t>() </a:t>
            </a:r>
            <a:r>
              <a:rPr lang="nn-NO" sz="3200" dirty="0" smtClean="0"/>
              <a:t>fonksiyonunda </a:t>
            </a:r>
            <a:r>
              <a:rPr lang="nn-NO" sz="3200" dirty="0"/>
              <a:t>görünmese bile her zaman </a:t>
            </a:r>
            <a:r>
              <a:rPr lang="nn-NO" sz="3200" dirty="0" smtClean="0"/>
              <a:t>oradadır.</a:t>
            </a:r>
            <a:r>
              <a:rPr lang="tr-TR" sz="3200" dirty="0" smtClean="0"/>
              <a:t>Yani </a:t>
            </a:r>
            <a:r>
              <a:rPr lang="tr-TR" sz="3200" dirty="0"/>
              <a:t>diyelim ki söyle bir kod yazdık: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65" y="2637475"/>
            <a:ext cx="5791200" cy="647700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220427" y="3801116"/>
            <a:ext cx="101649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smtClean="0"/>
              <a:t>Biz görmesek bile aslında </a:t>
            </a:r>
            <a:r>
              <a:rPr lang="tr-TR" sz="3200" dirty="0" err="1" smtClean="0"/>
              <a:t>python</a:t>
            </a:r>
            <a:r>
              <a:rPr lang="tr-TR" sz="3200" dirty="0" smtClean="0"/>
              <a:t> kodu şöyle algılar</a:t>
            </a:r>
            <a:endParaRPr lang="tr-TR" sz="3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265" y="4625607"/>
            <a:ext cx="6943725" cy="55245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5879821" y="4625607"/>
            <a:ext cx="1300625" cy="27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90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79566" y="483310"/>
            <a:ext cx="8927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/>
              <a:t>Kodlarda aşağıdaki gibi değişiklikler yapalım</a:t>
            </a:r>
            <a:endParaRPr lang="tr-TR" sz="32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2"/>
          <a:srcRect t="5831" b="26547"/>
          <a:stretch/>
        </p:blipFill>
        <p:spPr>
          <a:xfrm>
            <a:off x="410304" y="1145405"/>
            <a:ext cx="8445431" cy="856649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/>
          <a:srcRect t="9252"/>
          <a:stretch/>
        </p:blipFill>
        <p:spPr>
          <a:xfrm>
            <a:off x="429554" y="3301465"/>
            <a:ext cx="8495365" cy="753548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429554" y="1571994"/>
            <a:ext cx="4873966" cy="43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448804" y="3678239"/>
            <a:ext cx="3757436" cy="35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6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44731" y="179007"/>
            <a:ext cx="104150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smtClean="0"/>
              <a:t>Aşağıdaki kodda boşluğa gelmesi gerekeni söyleyin</a:t>
            </a:r>
            <a:endParaRPr lang="tr-TR" sz="32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1081"/>
            <a:ext cx="12439650" cy="619125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9473514" y="821081"/>
            <a:ext cx="2372497" cy="3075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69527" y="1659936"/>
            <a:ext cx="1145779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2313" algn="just"/>
            <a:r>
              <a:rPr lang="tr-TR" sz="3200" dirty="0"/>
              <a:t>Yine tıpkı </a:t>
            </a:r>
            <a:r>
              <a:rPr lang="tr-TR" sz="3200" b="1" dirty="0" err="1">
                <a:solidFill>
                  <a:srgbClr val="FFC000"/>
                </a:solidFill>
              </a:rPr>
              <a:t>sep</a:t>
            </a:r>
            <a:r>
              <a:rPr lang="tr-TR" sz="3200" dirty="0">
                <a:solidFill>
                  <a:srgbClr val="FFC000"/>
                </a:solidFill>
              </a:rPr>
              <a:t> </a:t>
            </a:r>
            <a:r>
              <a:rPr lang="tr-TR" sz="3200" dirty="0"/>
              <a:t>parametresi gibi, </a:t>
            </a:r>
            <a:r>
              <a:rPr lang="tr-TR" sz="3200" dirty="0" err="1" smtClean="0"/>
              <a:t>end</a:t>
            </a:r>
            <a:r>
              <a:rPr lang="tr-TR" sz="3200" dirty="0" smtClean="0"/>
              <a:t> parametresinin değeri </a:t>
            </a:r>
            <a:r>
              <a:rPr lang="tr-TR" sz="3200" dirty="0"/>
              <a:t>de sadece bir karakter dizisi </a:t>
            </a:r>
            <a:r>
              <a:rPr lang="tr-TR" sz="3200" dirty="0" smtClean="0"/>
              <a:t>veya </a:t>
            </a:r>
            <a:r>
              <a:rPr lang="tr-TR" sz="3200" b="1" dirty="0" err="1">
                <a:solidFill>
                  <a:srgbClr val="FFC000"/>
                </a:solidFill>
              </a:rPr>
              <a:t>None</a:t>
            </a:r>
            <a:r>
              <a:rPr lang="tr-TR" sz="3200" dirty="0" smtClean="0"/>
              <a:t> </a:t>
            </a:r>
            <a:r>
              <a:rPr lang="tr-TR" sz="3200" dirty="0"/>
              <a:t>olabilir</a:t>
            </a:r>
            <a:r>
              <a:rPr lang="tr-TR" sz="3200" dirty="0" smtClean="0"/>
              <a:t>:</a:t>
            </a:r>
          </a:p>
          <a:p>
            <a:endParaRPr lang="tr-TR" sz="3200" dirty="0"/>
          </a:p>
          <a:p>
            <a:pPr indent="722313" algn="just"/>
            <a:r>
              <a:rPr lang="tr-TR" sz="3200" dirty="0" smtClean="0"/>
              <a:t>Eğer </a:t>
            </a:r>
            <a:r>
              <a:rPr lang="tr-TR" sz="3200" dirty="0"/>
              <a:t>bu parametreye </a:t>
            </a:r>
            <a:r>
              <a:rPr lang="tr-TR" sz="3200" b="1" dirty="0" err="1">
                <a:solidFill>
                  <a:srgbClr val="92D050"/>
                </a:solidFill>
              </a:rPr>
              <a:t>None</a:t>
            </a:r>
            <a:r>
              <a:rPr lang="tr-TR" sz="3200" dirty="0">
                <a:solidFill>
                  <a:srgbClr val="92D050"/>
                </a:solidFill>
              </a:rPr>
              <a:t> </a:t>
            </a:r>
            <a:r>
              <a:rPr lang="tr-TR" sz="3200" dirty="0" smtClean="0"/>
              <a:t>değeri </a:t>
            </a:r>
            <a:r>
              <a:rPr lang="tr-TR" sz="3200" dirty="0"/>
              <a:t>verirsek, tıpkı </a:t>
            </a:r>
            <a:r>
              <a:rPr lang="tr-TR" sz="3200" dirty="0" err="1"/>
              <a:t>sep</a:t>
            </a:r>
            <a:r>
              <a:rPr lang="tr-TR" sz="3200" dirty="0"/>
              <a:t> parametresinde </a:t>
            </a:r>
            <a:r>
              <a:rPr lang="tr-TR" sz="3200" dirty="0" smtClean="0"/>
              <a:t>olduğu </a:t>
            </a:r>
            <a:r>
              <a:rPr lang="tr-TR" sz="3200" dirty="0"/>
              <a:t>gibi, </a:t>
            </a:r>
            <a:r>
              <a:rPr lang="tr-TR" sz="3200" dirty="0" err="1"/>
              <a:t>print</a:t>
            </a:r>
            <a:r>
              <a:rPr lang="tr-TR" sz="3200" dirty="0" smtClean="0"/>
              <a:t>() fonksiyonu </a:t>
            </a:r>
            <a:r>
              <a:rPr lang="tr-TR" sz="3200" dirty="0"/>
              <a:t>bu parametre için </a:t>
            </a:r>
            <a:r>
              <a:rPr lang="tr-TR" sz="3200" dirty="0" smtClean="0"/>
              <a:t>ön tanımlı değeri </a:t>
            </a:r>
            <a:r>
              <a:rPr lang="tr-TR" sz="3200" b="1" dirty="0">
                <a:solidFill>
                  <a:srgbClr val="FFC000"/>
                </a:solidFill>
              </a:rPr>
              <a:t>(yani satır bası karakteri)</a:t>
            </a:r>
            <a:r>
              <a:rPr lang="tr-TR" sz="3200" dirty="0"/>
              <a:t> kullanır: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3961" y="5199366"/>
            <a:ext cx="6535903" cy="101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0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uiExpan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0264" y="262237"/>
            <a:ext cx="115608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file</a:t>
            </a:r>
            <a:endParaRPr lang="tr-TR" sz="54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127000" y="1016000"/>
            <a:ext cx="117729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3900" algn="just"/>
            <a:r>
              <a:rPr lang="tr-TR" sz="2000" b="1" dirty="0"/>
              <a:t>Not: </a:t>
            </a:r>
            <a:r>
              <a:rPr lang="tr-TR" sz="2000" dirty="0"/>
              <a:t>Burada henüz </a:t>
            </a:r>
            <a:r>
              <a:rPr lang="tr-TR" sz="2000" dirty="0" smtClean="0"/>
              <a:t>öğrenmediğimiz </a:t>
            </a:r>
            <a:r>
              <a:rPr lang="tr-TR" sz="2000" dirty="0"/>
              <a:t>bazı </a:t>
            </a:r>
            <a:r>
              <a:rPr lang="tr-TR" sz="2000" dirty="0" smtClean="0"/>
              <a:t>şeyler </a:t>
            </a:r>
            <a:r>
              <a:rPr lang="tr-TR" sz="2000" dirty="0"/>
              <a:t>göreceksiniz. Hiç </a:t>
            </a:r>
            <a:r>
              <a:rPr lang="tr-TR" sz="2000" dirty="0" smtClean="0"/>
              <a:t>endişe </a:t>
            </a:r>
            <a:r>
              <a:rPr lang="tr-TR" sz="2000" dirty="0"/>
              <a:t>etmeyin. </a:t>
            </a:r>
            <a:r>
              <a:rPr lang="tr-TR" sz="2000" dirty="0" smtClean="0"/>
              <a:t>Bunları ilerde </a:t>
            </a:r>
            <a:r>
              <a:rPr lang="tr-TR" sz="2000" dirty="0"/>
              <a:t>bütün ayrıntılarıyla </a:t>
            </a:r>
            <a:r>
              <a:rPr lang="tr-TR" sz="2000" dirty="0" smtClean="0"/>
              <a:t>öğreneceğiz. Şimdilik </a:t>
            </a:r>
            <a:r>
              <a:rPr lang="tr-TR" sz="2000" dirty="0"/>
              <a:t>konu hakkında biraz olsun </a:t>
            </a:r>
            <a:r>
              <a:rPr lang="tr-TR" sz="2000" dirty="0" smtClean="0"/>
              <a:t>fikir sahibi olmanızı sağlamak amacımız</a:t>
            </a:r>
            <a:endParaRPr lang="tr-TR" sz="2000" dirty="0"/>
          </a:p>
          <a:p>
            <a:pPr indent="723900" algn="just"/>
            <a:endParaRPr lang="tr-TR" sz="2000" dirty="0"/>
          </a:p>
          <a:p>
            <a:pPr indent="723900" algn="just"/>
            <a:r>
              <a:rPr lang="tr-TR" sz="2000" dirty="0" err="1"/>
              <a:t>print</a:t>
            </a:r>
            <a:r>
              <a:rPr lang="tr-TR" sz="2000" dirty="0"/>
              <a:t>() fonksiyonunun </a:t>
            </a:r>
            <a:r>
              <a:rPr lang="tr-TR" sz="2000" b="1" dirty="0" err="1">
                <a:solidFill>
                  <a:srgbClr val="FFC000"/>
                </a:solidFill>
              </a:rPr>
              <a:t>sep</a:t>
            </a:r>
            <a:r>
              <a:rPr lang="tr-TR" sz="2000" dirty="0">
                <a:solidFill>
                  <a:srgbClr val="FFC000"/>
                </a:solidFill>
              </a:rPr>
              <a:t> </a:t>
            </a:r>
            <a:r>
              <a:rPr lang="tr-TR" sz="2000" dirty="0"/>
              <a:t>ve </a:t>
            </a:r>
            <a:r>
              <a:rPr lang="tr-TR" sz="2000" b="1" dirty="0" err="1">
                <a:solidFill>
                  <a:srgbClr val="FFC000"/>
                </a:solidFill>
              </a:rPr>
              <a:t>end</a:t>
            </a:r>
            <a:r>
              <a:rPr lang="tr-TR" sz="2000" dirty="0"/>
              <a:t> </a:t>
            </a:r>
            <a:r>
              <a:rPr lang="tr-TR" sz="2000" dirty="0" smtClean="0"/>
              <a:t>dışında </a:t>
            </a:r>
            <a:r>
              <a:rPr lang="tr-TR" sz="2000" dirty="0"/>
              <a:t>üçüncü bir özel parametresi daha bulunur. </a:t>
            </a:r>
            <a:r>
              <a:rPr lang="tr-TR" sz="2000" dirty="0" smtClean="0"/>
              <a:t>Bu parametrenin </a:t>
            </a:r>
            <a:r>
              <a:rPr lang="tr-TR" sz="2000" dirty="0"/>
              <a:t>adı </a:t>
            </a:r>
            <a:r>
              <a:rPr lang="tr-TR" sz="2000" b="1" dirty="0" smtClean="0">
                <a:solidFill>
                  <a:srgbClr val="92D050"/>
                </a:solidFill>
              </a:rPr>
              <a:t>file</a:t>
            </a:r>
            <a:r>
              <a:rPr lang="tr-TR" sz="2000" dirty="0" smtClean="0"/>
              <a:t> </a:t>
            </a:r>
            <a:r>
              <a:rPr lang="tr-TR" sz="2000" dirty="0"/>
              <a:t>‘</a:t>
            </a:r>
            <a:r>
              <a:rPr lang="tr-TR" sz="2000" dirty="0" err="1"/>
              <a:t>dır</a:t>
            </a:r>
            <a:r>
              <a:rPr lang="tr-TR" sz="2000" dirty="0"/>
              <a:t>. Görevi ise, </a:t>
            </a:r>
            <a:r>
              <a:rPr lang="tr-TR" sz="2000" dirty="0" err="1"/>
              <a:t>print</a:t>
            </a:r>
            <a:r>
              <a:rPr lang="tr-TR" sz="2000" dirty="0"/>
              <a:t>() fonksiyonuna verilen karakter dizisi </a:t>
            </a:r>
            <a:r>
              <a:rPr lang="tr-TR" sz="2000" dirty="0" smtClean="0"/>
              <a:t>ve/veya sayıların</a:t>
            </a:r>
            <a:r>
              <a:rPr lang="tr-TR" sz="2000" dirty="0"/>
              <a:t>, yani parametrelerin nereye </a:t>
            </a:r>
            <a:r>
              <a:rPr lang="tr-TR" sz="2000" dirty="0" smtClean="0"/>
              <a:t>yazılacağını </a:t>
            </a:r>
            <a:r>
              <a:rPr lang="tr-TR" sz="2000" dirty="0"/>
              <a:t>belirtmektir</a:t>
            </a:r>
            <a:r>
              <a:rPr lang="tr-TR" sz="2000" dirty="0" smtClean="0"/>
              <a:t>.</a:t>
            </a:r>
          </a:p>
          <a:p>
            <a:pPr indent="723900" algn="just"/>
            <a:endParaRPr lang="tr-TR" sz="2000" dirty="0"/>
          </a:p>
          <a:p>
            <a:pPr indent="723900" algn="just"/>
            <a:r>
              <a:rPr lang="tr-TR" sz="2000" dirty="0"/>
              <a:t>Bu parametrenin </a:t>
            </a:r>
            <a:r>
              <a:rPr lang="tr-TR" sz="2000" dirty="0" smtClean="0"/>
              <a:t>ön tanımlı değeri </a:t>
            </a:r>
            <a:r>
              <a:rPr lang="tr-TR" sz="2000" b="1" dirty="0" err="1">
                <a:solidFill>
                  <a:srgbClr val="C00000"/>
                </a:solidFill>
              </a:rPr>
              <a:t>sys.stdout</a:t>
            </a:r>
            <a:r>
              <a:rPr lang="tr-TR" sz="2000" dirty="0"/>
              <a:t> ‘tur. Peki bu ne anlama geliyor? </a:t>
            </a:r>
            <a:r>
              <a:rPr lang="tr-TR" sz="2000" b="1" dirty="0" err="1">
                <a:solidFill>
                  <a:srgbClr val="C00000"/>
                </a:solidFill>
              </a:rPr>
              <a:t>sys.stdout</a:t>
            </a:r>
            <a:r>
              <a:rPr lang="tr-TR" sz="2000" dirty="0" smtClean="0"/>
              <a:t>, ‘</a:t>
            </a:r>
            <a:r>
              <a:rPr lang="tr-TR" sz="2000" b="1" dirty="0">
                <a:solidFill>
                  <a:srgbClr val="C00000"/>
                </a:solidFill>
              </a:rPr>
              <a:t>standart çıktı konumu</a:t>
            </a:r>
            <a:r>
              <a:rPr lang="tr-TR" sz="2000" dirty="0"/>
              <a:t>’ anlamına gelir. Peki ‘standart çıktı konumu’ ne </a:t>
            </a:r>
            <a:r>
              <a:rPr lang="tr-TR" sz="2000" dirty="0" smtClean="0"/>
              <a:t>demek?</a:t>
            </a:r>
          </a:p>
          <a:p>
            <a:pPr indent="723900" algn="just"/>
            <a:endParaRPr lang="tr-TR" sz="2000" dirty="0"/>
          </a:p>
          <a:p>
            <a:pPr indent="723900" algn="just"/>
            <a:r>
              <a:rPr lang="tr-TR" sz="2000" dirty="0" err="1" smtClean="0"/>
              <a:t>Python</a:t>
            </a:r>
            <a:r>
              <a:rPr lang="tr-TR" sz="2000" dirty="0" smtClean="0"/>
              <a:t> ön tanımlı </a:t>
            </a:r>
            <a:r>
              <a:rPr lang="tr-TR" sz="2000" dirty="0"/>
              <a:t>olarak, </a:t>
            </a:r>
            <a:r>
              <a:rPr lang="tr-TR" sz="2000" dirty="0" smtClean="0"/>
              <a:t>ürettiği </a:t>
            </a:r>
            <a:r>
              <a:rPr lang="tr-TR" sz="2000" dirty="0"/>
              <a:t>çıktıları ekrana verir. </a:t>
            </a:r>
            <a:r>
              <a:rPr lang="tr-TR" sz="2000" dirty="0" smtClean="0"/>
              <a:t>Eğer </a:t>
            </a:r>
            <a:r>
              <a:rPr lang="tr-TR" sz="2000" dirty="0"/>
              <a:t>o anda </a:t>
            </a:r>
            <a:r>
              <a:rPr lang="tr-TR" sz="2000" dirty="0" smtClean="0"/>
              <a:t>etkileşimli kabukta çalışıyorsanız, </a:t>
            </a:r>
            <a:r>
              <a:rPr lang="tr-TR" sz="2000" dirty="0" err="1"/>
              <a:t>Python</a:t>
            </a:r>
            <a:r>
              <a:rPr lang="tr-TR" sz="2000" dirty="0"/>
              <a:t> </a:t>
            </a:r>
            <a:r>
              <a:rPr lang="tr-TR" sz="2000" dirty="0" smtClean="0"/>
              <a:t>ürettiği </a:t>
            </a:r>
            <a:r>
              <a:rPr lang="tr-TR" sz="2000" dirty="0"/>
              <a:t>çıktıları </a:t>
            </a:r>
            <a:r>
              <a:rPr lang="tr-TR" sz="2000" dirty="0" smtClean="0"/>
              <a:t>etkileşimli </a:t>
            </a:r>
            <a:r>
              <a:rPr lang="tr-TR" sz="2000" dirty="0"/>
              <a:t>kabuk üzerinde gösterir. </a:t>
            </a:r>
            <a:r>
              <a:rPr lang="tr-TR" sz="2000" dirty="0" err="1"/>
              <a:t>Eger</a:t>
            </a:r>
            <a:r>
              <a:rPr lang="tr-TR" sz="2000" dirty="0"/>
              <a:t> </a:t>
            </a:r>
            <a:r>
              <a:rPr lang="tr-TR" sz="2000" dirty="0" smtClean="0"/>
              <a:t>yazdığınız bir </a:t>
            </a:r>
            <a:r>
              <a:rPr lang="tr-TR" sz="2000" dirty="0"/>
              <a:t>programı komut satırında </a:t>
            </a:r>
            <a:r>
              <a:rPr lang="tr-TR" sz="2000" dirty="0" smtClean="0"/>
              <a:t>çalıştırıyorsanız, </a:t>
            </a:r>
            <a:r>
              <a:rPr lang="tr-TR" sz="2000" dirty="0"/>
              <a:t>üretilen çıktılar komut satırında </a:t>
            </a:r>
            <a:r>
              <a:rPr lang="tr-TR" sz="2000" dirty="0" smtClean="0"/>
              <a:t>görünür. Dolayısıyla </a:t>
            </a:r>
            <a:r>
              <a:rPr lang="tr-TR" sz="2000" dirty="0" err="1"/>
              <a:t>Python’ın</a:t>
            </a:r>
            <a:r>
              <a:rPr lang="tr-TR" sz="2000" dirty="0"/>
              <a:t> standart çıktı konumu </a:t>
            </a:r>
            <a:r>
              <a:rPr lang="tr-TR" sz="2000" dirty="0" err="1"/>
              <a:t>etkilesimli</a:t>
            </a:r>
            <a:r>
              <a:rPr lang="tr-TR" sz="2000" dirty="0"/>
              <a:t> kabuk veya komut satırıdır. </a:t>
            </a:r>
            <a:r>
              <a:rPr lang="tr-TR" sz="2000" dirty="0" smtClean="0"/>
              <a:t>Yani </a:t>
            </a:r>
            <a:r>
              <a:rPr lang="tr-TR" sz="2000" dirty="0" err="1" smtClean="0"/>
              <a:t>print</a:t>
            </a:r>
            <a:r>
              <a:rPr lang="tr-TR" sz="2000" dirty="0"/>
              <a:t>() fonksiyonu yardımıyla </a:t>
            </a:r>
            <a:r>
              <a:rPr lang="tr-TR" sz="2000" dirty="0" smtClean="0"/>
              <a:t>bastığınız </a:t>
            </a:r>
            <a:r>
              <a:rPr lang="tr-TR" sz="2000" dirty="0"/>
              <a:t>çıktılar </a:t>
            </a:r>
            <a:r>
              <a:rPr lang="tr-TR" sz="2000" b="1" dirty="0" smtClean="0">
                <a:solidFill>
                  <a:srgbClr val="C00000"/>
                </a:solidFill>
              </a:rPr>
              <a:t>etkileşimli </a:t>
            </a:r>
            <a:r>
              <a:rPr lang="tr-TR" sz="2000" b="1" dirty="0">
                <a:solidFill>
                  <a:srgbClr val="C00000"/>
                </a:solidFill>
              </a:rPr>
              <a:t>kabukta </a:t>
            </a:r>
            <a:r>
              <a:rPr lang="tr-TR" sz="2000" dirty="0"/>
              <a:t>ya da </a:t>
            </a:r>
            <a:r>
              <a:rPr lang="tr-TR" sz="2000" b="1" dirty="0">
                <a:solidFill>
                  <a:srgbClr val="C00000"/>
                </a:solidFill>
              </a:rPr>
              <a:t>komut </a:t>
            </a:r>
            <a:r>
              <a:rPr lang="tr-TR" sz="2000" b="1" dirty="0" smtClean="0">
                <a:solidFill>
                  <a:srgbClr val="C00000"/>
                </a:solidFill>
              </a:rPr>
              <a:t>satırında </a:t>
            </a:r>
            <a:r>
              <a:rPr lang="tr-TR" sz="2000" dirty="0" smtClean="0"/>
              <a:t>görünecektir</a:t>
            </a:r>
            <a:r>
              <a:rPr lang="tr-T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415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349" y="873082"/>
            <a:ext cx="4924425" cy="581025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325145" y="172356"/>
            <a:ext cx="109632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/>
              <a:t>Bu örnekte yazdıklarımız etkileşimli kabukta çalışmakta</a:t>
            </a:r>
            <a:endParaRPr lang="tr-TR" sz="32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305700" y="1686008"/>
            <a:ext cx="116664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Ama </a:t>
            </a:r>
            <a:r>
              <a:rPr lang="tr-TR" sz="3200" dirty="0" smtClean="0"/>
              <a:t>eğer </a:t>
            </a:r>
            <a:r>
              <a:rPr lang="tr-TR" sz="3200" dirty="0"/>
              <a:t>istersek </a:t>
            </a:r>
            <a:r>
              <a:rPr lang="tr-TR" sz="3200" dirty="0" err="1"/>
              <a:t>print</a:t>
            </a:r>
            <a:r>
              <a:rPr lang="tr-TR" sz="3200" dirty="0"/>
              <a:t>() fonksiyonunun, çıktılarını ekrana </a:t>
            </a:r>
            <a:r>
              <a:rPr lang="tr-TR" sz="3200" dirty="0" smtClean="0"/>
              <a:t>değil, </a:t>
            </a:r>
            <a:r>
              <a:rPr lang="tr-TR" sz="3200" dirty="0"/>
              <a:t>bir dosyaya </a:t>
            </a:r>
            <a:r>
              <a:rPr lang="tr-TR" sz="3200" dirty="0" smtClean="0"/>
              <a:t>yazdırmasını da sağlayabiliriz. </a:t>
            </a:r>
            <a:r>
              <a:rPr lang="tr-TR" sz="3200" dirty="0"/>
              <a:t>Mesela biz simdi </a:t>
            </a:r>
            <a:r>
              <a:rPr lang="tr-TR" sz="3200" dirty="0" err="1"/>
              <a:t>print</a:t>
            </a:r>
            <a:r>
              <a:rPr lang="tr-TR" sz="3200" dirty="0"/>
              <a:t>() fonksiyonunun </a:t>
            </a:r>
            <a:r>
              <a:rPr lang="tr-TR" sz="3200" b="1" dirty="0"/>
              <a:t>deneme.txt</a:t>
            </a:r>
            <a:r>
              <a:rPr lang="tr-TR" sz="3200" dirty="0"/>
              <a:t> adlı bir dosyaya </a:t>
            </a:r>
            <a:r>
              <a:rPr lang="tr-TR" sz="3200" dirty="0" smtClean="0"/>
              <a:t>çıktı vermesini sağlayalım. Bunun </a:t>
            </a:r>
            <a:r>
              <a:rPr lang="tr-TR" sz="3200" dirty="0"/>
              <a:t>için sırasıyla su kodları yazalım: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0449" y="3944486"/>
            <a:ext cx="6724650" cy="94297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3120" y="4838700"/>
            <a:ext cx="3686175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91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221" y="973480"/>
            <a:ext cx="4133850" cy="923925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56433" y="219080"/>
            <a:ext cx="9464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/>
              <a:t>Nerede oluşturduğunu merak ediyorsak eğer…</a:t>
            </a:r>
            <a:endParaRPr lang="tr-TR" sz="32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283433" y="1932438"/>
            <a:ext cx="117157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Tıpkı </a:t>
            </a:r>
            <a:r>
              <a:rPr lang="tr-TR" sz="3200" dirty="0" err="1"/>
              <a:t>sep</a:t>
            </a:r>
            <a:r>
              <a:rPr lang="tr-TR" sz="3200" dirty="0"/>
              <a:t> ve </a:t>
            </a:r>
            <a:r>
              <a:rPr lang="tr-TR" sz="3200" dirty="0" err="1"/>
              <a:t>end</a:t>
            </a:r>
            <a:r>
              <a:rPr lang="tr-TR" sz="3200" dirty="0"/>
              <a:t> parametreleri gibi, </a:t>
            </a:r>
            <a:r>
              <a:rPr lang="tr-TR" sz="3200" dirty="0" smtClean="0"/>
              <a:t>file </a:t>
            </a:r>
            <a:r>
              <a:rPr lang="tr-TR" sz="3200" dirty="0"/>
              <a:t>parametresi de, siz görmeseniz bile her </a:t>
            </a:r>
            <a:r>
              <a:rPr lang="tr-TR" sz="3200" dirty="0" smtClean="0"/>
              <a:t>zaman </a:t>
            </a:r>
            <a:r>
              <a:rPr lang="tr-TR" sz="3200" dirty="0" err="1" smtClean="0"/>
              <a:t>print</a:t>
            </a:r>
            <a:r>
              <a:rPr lang="tr-TR" sz="3200" dirty="0"/>
              <a:t>() fonksiyonunun içinde vardır. Yani diyelim ki söyle bir komut verdik</a:t>
            </a:r>
            <a:r>
              <a:rPr lang="tr-TR" sz="3200" dirty="0" smtClean="0"/>
              <a:t>: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/>
          <a:srcRect b="30437"/>
          <a:stretch/>
        </p:blipFill>
        <p:spPr>
          <a:xfrm>
            <a:off x="283433" y="3804256"/>
            <a:ext cx="11715750" cy="549949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283433" y="4521152"/>
            <a:ext cx="10750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err="1"/>
              <a:t>Python</a:t>
            </a:r>
            <a:r>
              <a:rPr lang="tr-TR" sz="3200" dirty="0"/>
              <a:t> bu komutu </a:t>
            </a:r>
            <a:r>
              <a:rPr lang="tr-TR" sz="3200" dirty="0" smtClean="0"/>
              <a:t>yukarıdaki gibi algılar</a:t>
            </a:r>
            <a:r>
              <a:rPr lang="tr-TR" sz="3200" dirty="0"/>
              <a:t>:</a:t>
            </a:r>
            <a:endParaRPr lang="tr-TR" sz="3200" dirty="0" smtClean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/>
          <a:srcRect t="71126"/>
          <a:stretch/>
        </p:blipFill>
        <p:spPr>
          <a:xfrm>
            <a:off x="283433" y="5206313"/>
            <a:ext cx="11715750" cy="228270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156433" y="5535160"/>
            <a:ext cx="105477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Not: Bir </a:t>
            </a:r>
            <a:r>
              <a:rPr lang="tr-TR" dirty="0"/>
              <a:t>padişahın kızı olan </a:t>
            </a:r>
            <a:r>
              <a:rPr lang="tr-TR" dirty="0" err="1"/>
              <a:t>zühre</a:t>
            </a:r>
            <a:r>
              <a:rPr lang="tr-TR" dirty="0"/>
              <a:t> ile bir vezirin oğlu olan </a:t>
            </a:r>
            <a:r>
              <a:rPr lang="tr-TR" dirty="0" err="1"/>
              <a:t>tahir'in</a:t>
            </a:r>
            <a:r>
              <a:rPr lang="tr-TR" dirty="0"/>
              <a:t> aşk serüvenini anlatan </a:t>
            </a:r>
            <a:r>
              <a:rPr lang="tr-TR" dirty="0" err="1"/>
              <a:t>türk</a:t>
            </a:r>
            <a:r>
              <a:rPr lang="tr-TR" dirty="0"/>
              <a:t> halk </a:t>
            </a:r>
            <a:r>
              <a:rPr lang="tr-TR" dirty="0" smtClean="0"/>
              <a:t>öyküsü: </a:t>
            </a:r>
            <a:r>
              <a:rPr lang="tr-TR" dirty="0" err="1" smtClean="0"/>
              <a:t>zühre'nin</a:t>
            </a:r>
            <a:r>
              <a:rPr lang="tr-TR" dirty="0" smtClean="0"/>
              <a:t> </a:t>
            </a:r>
            <a:r>
              <a:rPr lang="tr-TR" dirty="0"/>
              <a:t>babası kızını </a:t>
            </a:r>
            <a:r>
              <a:rPr lang="tr-TR" dirty="0" err="1"/>
              <a:t>tahir'e</a:t>
            </a:r>
            <a:r>
              <a:rPr lang="tr-TR" dirty="0"/>
              <a:t> vermek istemez, annesi de onların birleşmelerini engeller. </a:t>
            </a:r>
            <a:r>
              <a:rPr lang="tr-TR" dirty="0" err="1"/>
              <a:t>tahir</a:t>
            </a:r>
            <a:r>
              <a:rPr lang="tr-TR" dirty="0"/>
              <a:t> sürgüne gönderilir. tam </a:t>
            </a:r>
            <a:r>
              <a:rPr lang="tr-TR" dirty="0" err="1"/>
              <a:t>zühre'nin</a:t>
            </a:r>
            <a:r>
              <a:rPr lang="tr-TR" dirty="0"/>
              <a:t> başkasıyla evlendirileceği sırada geri döner ama öldürülür. </a:t>
            </a:r>
            <a:r>
              <a:rPr lang="tr-TR" dirty="0" err="1"/>
              <a:t>zühre</a:t>
            </a:r>
            <a:r>
              <a:rPr lang="tr-TR" dirty="0"/>
              <a:t> de onun mezarına girerek ölür...</a:t>
            </a:r>
          </a:p>
        </p:txBody>
      </p:sp>
    </p:spTree>
    <p:extLst>
      <p:ext uri="{BB962C8B-B14F-4D97-AF65-F5344CB8AC3E}">
        <p14:creationId xmlns:p14="http://schemas.microsoft.com/office/powerpoint/2010/main" val="217542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0264" y="262237"/>
            <a:ext cx="122681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flush</a:t>
            </a:r>
            <a:r>
              <a:rPr lang="tr-T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=</a:t>
            </a:r>
            <a:r>
              <a:rPr lang="tr-T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True</a:t>
            </a:r>
            <a:r>
              <a:rPr lang="tr-T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yada </a:t>
            </a:r>
            <a:r>
              <a:rPr lang="tr-TR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flush</a:t>
            </a:r>
            <a:r>
              <a:rPr lang="tr-T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=</a:t>
            </a:r>
            <a:r>
              <a:rPr lang="tr-TR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False</a:t>
            </a:r>
            <a:r>
              <a:rPr lang="tr-T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tr-TR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Parametresi</a:t>
            </a:r>
            <a:endParaRPr lang="tr-TR" sz="5400" dirty="0"/>
          </a:p>
        </p:txBody>
      </p:sp>
      <p:sp>
        <p:nvSpPr>
          <p:cNvPr id="3" name="Dikdörtgen 2"/>
          <p:cNvSpPr/>
          <p:nvPr/>
        </p:nvSpPr>
        <p:spPr>
          <a:xfrm>
            <a:off x="420264" y="1071056"/>
            <a:ext cx="11627141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9138">
              <a:tabLst>
                <a:tab pos="93663" algn="l"/>
              </a:tabLst>
            </a:pPr>
            <a:r>
              <a:rPr lang="tr-TR" sz="2500" dirty="0" smtClean="0"/>
              <a:t>Şimdiye </a:t>
            </a:r>
            <a:r>
              <a:rPr lang="tr-TR" sz="2500" dirty="0"/>
              <a:t>kadar </a:t>
            </a:r>
            <a:r>
              <a:rPr lang="tr-TR" sz="2500" dirty="0" err="1"/>
              <a:t>print</a:t>
            </a:r>
            <a:r>
              <a:rPr lang="tr-TR" sz="2500" dirty="0"/>
              <a:t>() fonksiyonunun </a:t>
            </a:r>
            <a:r>
              <a:rPr lang="tr-TR" sz="2500" dirty="0" err="1"/>
              <a:t>sep</a:t>
            </a:r>
            <a:r>
              <a:rPr lang="tr-TR" sz="2500" dirty="0"/>
              <a:t>, </a:t>
            </a:r>
            <a:r>
              <a:rPr lang="tr-TR" sz="2500" dirty="0" err="1"/>
              <a:t>end</a:t>
            </a:r>
            <a:r>
              <a:rPr lang="tr-TR" sz="2500" dirty="0"/>
              <a:t> ve </a:t>
            </a:r>
            <a:r>
              <a:rPr lang="tr-TR" sz="2500" dirty="0" smtClean="0"/>
              <a:t>file adlı </a:t>
            </a:r>
            <a:r>
              <a:rPr lang="tr-TR" sz="2500" dirty="0"/>
              <a:t>özel birtakım </a:t>
            </a:r>
            <a:r>
              <a:rPr lang="tr-TR" sz="2500" dirty="0" smtClean="0"/>
              <a:t>parametreleri olduğunu öğrendik</a:t>
            </a:r>
            <a:r>
              <a:rPr lang="tr-TR" sz="2500" dirty="0"/>
              <a:t>. </a:t>
            </a:r>
            <a:r>
              <a:rPr lang="tr-TR" sz="2500" dirty="0" err="1"/>
              <a:t>print</a:t>
            </a:r>
            <a:r>
              <a:rPr lang="tr-TR" sz="2500" dirty="0"/>
              <a:t>() fonksiyonunun bunların </a:t>
            </a:r>
            <a:r>
              <a:rPr lang="tr-TR" sz="2500" dirty="0" smtClean="0"/>
              <a:t>dışında başka </a:t>
            </a:r>
            <a:r>
              <a:rPr lang="tr-TR" sz="2500" dirty="0"/>
              <a:t>bir özel parametresi </a:t>
            </a:r>
            <a:r>
              <a:rPr lang="tr-TR" sz="2500" dirty="0" smtClean="0"/>
              <a:t>daha bulunur</a:t>
            </a:r>
            <a:r>
              <a:rPr lang="tr-TR" sz="2500" dirty="0"/>
              <a:t>. Bu parametrenin adı </a:t>
            </a:r>
            <a:r>
              <a:rPr lang="tr-TR" sz="2500" dirty="0" err="1" smtClean="0"/>
              <a:t>flush</a:t>
            </a:r>
            <a:r>
              <a:rPr lang="tr-TR" sz="2500" dirty="0"/>
              <a:t>. </a:t>
            </a:r>
            <a:r>
              <a:rPr lang="tr-TR" sz="2500" dirty="0" smtClean="0"/>
              <a:t>İşte </a:t>
            </a:r>
            <a:r>
              <a:rPr lang="tr-TR" sz="2500" dirty="0"/>
              <a:t>simdi biz </a:t>
            </a:r>
            <a:r>
              <a:rPr lang="tr-TR" sz="2500" dirty="0" err="1"/>
              <a:t>print</a:t>
            </a:r>
            <a:r>
              <a:rPr lang="tr-TR" sz="2500" dirty="0"/>
              <a:t>() fonksiyonunun bu </a:t>
            </a:r>
            <a:r>
              <a:rPr lang="tr-TR" sz="2500" dirty="0" err="1" smtClean="0"/>
              <a:t>flush</a:t>
            </a:r>
            <a:r>
              <a:rPr lang="tr-TR" sz="2500" dirty="0" smtClean="0"/>
              <a:t> adlı parametresinden </a:t>
            </a:r>
            <a:r>
              <a:rPr lang="tr-TR" sz="2500" dirty="0"/>
              <a:t>söz </a:t>
            </a:r>
            <a:r>
              <a:rPr lang="tr-TR" sz="2500" dirty="0" smtClean="0"/>
              <a:t>edeceğiz.</a:t>
            </a:r>
          </a:p>
          <a:p>
            <a:pPr indent="719138">
              <a:tabLst>
                <a:tab pos="93663" algn="l"/>
              </a:tabLst>
            </a:pPr>
            <a:endParaRPr lang="tr-TR" sz="2500" dirty="0" smtClean="0"/>
          </a:p>
          <a:p>
            <a:pPr indent="719138">
              <a:tabLst>
                <a:tab pos="93663" algn="l"/>
              </a:tabLst>
            </a:pPr>
            <a:r>
              <a:rPr lang="tr-TR" sz="2500" dirty="0" smtClean="0"/>
              <a:t>Bildiğiniz </a:t>
            </a:r>
            <a:r>
              <a:rPr lang="tr-TR" sz="2500" dirty="0"/>
              <a:t>gibi, </a:t>
            </a:r>
            <a:r>
              <a:rPr lang="tr-TR" sz="2500" dirty="0" err="1"/>
              <a:t>print</a:t>
            </a:r>
            <a:r>
              <a:rPr lang="tr-TR" sz="2500" dirty="0"/>
              <a:t>() gibi bir komut </a:t>
            </a:r>
            <a:r>
              <a:rPr lang="tr-TR" sz="2500" dirty="0" smtClean="0"/>
              <a:t>verdiğimizde </a:t>
            </a:r>
            <a:r>
              <a:rPr lang="tr-TR" sz="2500" dirty="0" err="1"/>
              <a:t>Python</a:t>
            </a:r>
            <a:r>
              <a:rPr lang="tr-TR" sz="2500" dirty="0"/>
              <a:t>, yazdırmak </a:t>
            </a:r>
            <a:r>
              <a:rPr lang="tr-TR" sz="2500" dirty="0" smtClean="0"/>
              <a:t>istediğimiz bilgiyi standart </a:t>
            </a:r>
            <a:r>
              <a:rPr lang="tr-TR" sz="2500" dirty="0"/>
              <a:t>çıktı konumuna gönderir. Ancak </a:t>
            </a:r>
            <a:r>
              <a:rPr lang="tr-TR" sz="2500" dirty="0" err="1"/>
              <a:t>Python’da</a:t>
            </a:r>
            <a:r>
              <a:rPr lang="tr-TR" sz="2500" dirty="0"/>
              <a:t> bazı </a:t>
            </a:r>
            <a:r>
              <a:rPr lang="tr-TR" sz="2500" dirty="0" smtClean="0"/>
              <a:t>işlemler </a:t>
            </a:r>
            <a:r>
              <a:rPr lang="tr-TR" sz="2500" dirty="0"/>
              <a:t>standart çıktı </a:t>
            </a:r>
            <a:r>
              <a:rPr lang="tr-TR" sz="2500" dirty="0" smtClean="0"/>
              <a:t>konumuna gönderilmeden </a:t>
            </a:r>
            <a:r>
              <a:rPr lang="tr-TR" sz="2500" dirty="0"/>
              <a:t>önce bir süre tamponda bekletilir ve daha sonra bekleyen bu </a:t>
            </a:r>
            <a:r>
              <a:rPr lang="tr-TR" sz="2500" dirty="0" smtClean="0"/>
              <a:t>işlemler topluca standart </a:t>
            </a:r>
            <a:r>
              <a:rPr lang="tr-TR" sz="2500" dirty="0"/>
              <a:t>çıktı konumuna gönderilir. Peki ilk basta çok </a:t>
            </a:r>
            <a:r>
              <a:rPr lang="tr-TR" sz="2500" dirty="0" smtClean="0"/>
              <a:t>karmaşıkmış </a:t>
            </a:r>
            <a:r>
              <a:rPr lang="tr-TR" sz="2500" dirty="0"/>
              <a:t>gibi görünen bu ifade </a:t>
            </a:r>
            <a:r>
              <a:rPr lang="tr-TR" sz="2500" dirty="0" smtClean="0"/>
              <a:t>ne anlama geliyor? </a:t>
            </a:r>
          </a:p>
          <a:p>
            <a:r>
              <a:rPr lang="tr-TR" sz="2500" dirty="0" smtClean="0"/>
              <a:t>	</a:t>
            </a:r>
          </a:p>
          <a:p>
            <a:r>
              <a:rPr lang="tr-TR" sz="2500" dirty="0"/>
              <a:t>	</a:t>
            </a:r>
            <a:r>
              <a:rPr lang="tr-TR" sz="2500" dirty="0" smtClean="0"/>
              <a:t>Aslında </a:t>
            </a:r>
            <a:r>
              <a:rPr lang="tr-TR" sz="2500" dirty="0"/>
              <a:t>siz bu olguya hiç yabancı </a:t>
            </a:r>
            <a:r>
              <a:rPr lang="tr-TR" sz="2500" dirty="0" smtClean="0"/>
              <a:t>değilsiniz. File </a:t>
            </a:r>
            <a:r>
              <a:rPr lang="tr-TR" sz="2500" dirty="0"/>
              <a:t>parametresini anlatırken </a:t>
            </a:r>
            <a:r>
              <a:rPr lang="tr-TR" sz="2500" dirty="0" smtClean="0"/>
              <a:t>verdiğimiz </a:t>
            </a:r>
            <a:r>
              <a:rPr lang="tr-TR" sz="2500" dirty="0"/>
              <a:t>su </a:t>
            </a:r>
            <a:r>
              <a:rPr lang="tr-TR" sz="2500" dirty="0" smtClean="0"/>
              <a:t>örneği tekrar </a:t>
            </a:r>
            <a:r>
              <a:rPr lang="tr-TR" sz="2500" dirty="0"/>
              <a:t>ele alalım:</a:t>
            </a:r>
          </a:p>
        </p:txBody>
      </p:sp>
    </p:spTree>
    <p:extLst>
      <p:ext uri="{BB962C8B-B14F-4D97-AF65-F5344CB8AC3E}">
        <p14:creationId xmlns:p14="http://schemas.microsoft.com/office/powerpoint/2010/main" val="288407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320" y="289984"/>
            <a:ext cx="10410825" cy="16383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420264" y="2167529"/>
            <a:ext cx="1162714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9138" algn="just">
              <a:tabLst>
                <a:tab pos="93663" algn="l"/>
              </a:tabLst>
            </a:pPr>
            <a:r>
              <a:rPr lang="tr-TR" sz="3200" dirty="0"/>
              <a:t>yukarıdaki örnekte 1,2,3.satırı yazıp </a:t>
            </a:r>
            <a:r>
              <a:rPr lang="tr-TR" sz="3200" dirty="0" err="1"/>
              <a:t>enter</a:t>
            </a:r>
            <a:r>
              <a:rPr lang="tr-TR" sz="3200" dirty="0"/>
              <a:t> yaptıktan sonra lütfen oluşan deneme.txt dosyasına çift tıklayarak inceleyin ve en son 4.adımı </a:t>
            </a:r>
            <a:r>
              <a:rPr lang="tr-TR" sz="3200" dirty="0" smtClean="0"/>
              <a:t>yapın</a:t>
            </a:r>
          </a:p>
          <a:p>
            <a:pPr indent="719138" algn="just">
              <a:tabLst>
                <a:tab pos="93663" algn="l"/>
              </a:tabLst>
            </a:pPr>
            <a:endParaRPr lang="tr-TR" sz="3200" dirty="0"/>
          </a:p>
          <a:p>
            <a:pPr indent="719138" algn="just">
              <a:tabLst>
                <a:tab pos="93663" algn="l"/>
              </a:tabLst>
            </a:pPr>
            <a:r>
              <a:rPr lang="tr-TR" sz="3200" dirty="0" smtClean="0"/>
              <a:t>.</a:t>
            </a:r>
            <a:r>
              <a:rPr lang="tr-TR" sz="3200" dirty="0" err="1" smtClean="0"/>
              <a:t>close</a:t>
            </a:r>
            <a:r>
              <a:rPr lang="tr-TR" sz="3200" dirty="0" smtClean="0"/>
              <a:t> komutu </a:t>
            </a:r>
            <a:r>
              <a:rPr lang="tr-TR" sz="3200" dirty="0" err="1" smtClean="0"/>
              <a:t>verilmedenden</a:t>
            </a:r>
            <a:r>
              <a:rPr lang="tr-TR" sz="3200" dirty="0" smtClean="0"/>
              <a:t> tampondaki verilerin </a:t>
            </a:r>
            <a:r>
              <a:rPr lang="tr-TR" sz="3200" dirty="0" err="1" smtClean="0"/>
              <a:t>flush</a:t>
            </a:r>
            <a:r>
              <a:rPr lang="tr-TR" sz="3200" dirty="0" smtClean="0"/>
              <a:t> parametresi deneme.txt dosyasının içerisine atıldığını </a:t>
            </a:r>
            <a:r>
              <a:rPr lang="tr-TR" sz="3200" dirty="0" err="1" smtClean="0"/>
              <a:t>farkettiniz</a:t>
            </a:r>
            <a:r>
              <a:rPr lang="tr-TR" sz="3200" dirty="0" smtClean="0"/>
              <a:t> mi?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8444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0264" y="262237"/>
            <a:ext cx="117823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YILDIZLI PARAMETRELER(* kullanımı)</a:t>
            </a:r>
            <a:endParaRPr lang="tr-TR" sz="5400" dirty="0"/>
          </a:p>
        </p:txBody>
      </p:sp>
      <p:sp>
        <p:nvSpPr>
          <p:cNvPr id="3" name="Dikdörtgen 2"/>
          <p:cNvSpPr/>
          <p:nvPr/>
        </p:nvSpPr>
        <p:spPr>
          <a:xfrm>
            <a:off x="289031" y="1214023"/>
            <a:ext cx="1162714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93663" algn="l"/>
              </a:tabLst>
            </a:pPr>
            <a:r>
              <a:rPr lang="tr-TR" sz="3200" dirty="0" smtClean="0"/>
              <a:t>* Eğer karakter dizisinin solunda ise bu karakter dizisinin harfleri arasında bir boşluk aç demektir.</a:t>
            </a:r>
          </a:p>
          <a:p>
            <a:pPr>
              <a:tabLst>
                <a:tab pos="93663" algn="l"/>
              </a:tabLst>
            </a:pPr>
            <a:r>
              <a:rPr lang="tr-TR" sz="3200" dirty="0" smtClean="0"/>
              <a:t>* </a:t>
            </a:r>
            <a:r>
              <a:rPr lang="tr-TR" sz="2800" dirty="0" smtClean="0"/>
              <a:t>Eğer karakter dizisinin sağında ya da solunda ise bu karakter dizisinin belirtilen sayı kadar tekrarlanacağı anlamına gelir.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3663" algn="l"/>
              </a:tabLst>
            </a:pP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028" y="3494068"/>
            <a:ext cx="3495675" cy="6191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572028" y="3819345"/>
            <a:ext cx="2520778" cy="349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597" y="4412312"/>
            <a:ext cx="2943225" cy="59055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589597" y="4710784"/>
            <a:ext cx="2520778" cy="349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028" y="5210388"/>
            <a:ext cx="3257550" cy="609600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572028" y="5563091"/>
            <a:ext cx="3542136" cy="349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597" y="6062695"/>
            <a:ext cx="3838575" cy="64770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589597" y="6361814"/>
            <a:ext cx="3972932" cy="349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15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  <p:bldP spid="9" grpId="0" animBg="1"/>
      <p:bldP spid="9" grpId="1" animBg="1"/>
      <p:bldP spid="13" grpId="0" animBg="1"/>
      <p:bldP spid="1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37067" y="270761"/>
            <a:ext cx="11159066" cy="10464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Droid Sans"/>
                <a:cs typeface="Arial" pitchFamily="34" charset="0"/>
              </a:rPr>
              <a:t>  </a:t>
            </a:r>
            <a:r>
              <a:rPr kumimoji="0" lang="tr-TR" altLang="tr-TR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Droid Sans"/>
                <a:cs typeface="Arial" pitchFamily="34" charset="0"/>
              </a:rPr>
              <a:t>10- Klavyeden girilen </a:t>
            </a:r>
            <a:r>
              <a:rPr kumimoji="0" lang="tr-TR" altLang="tr-TR" sz="14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Droid Sans"/>
                <a:cs typeface="Arial" pitchFamily="34" charset="0"/>
              </a:rPr>
              <a:t>Fahrenayt</a:t>
            </a:r>
            <a:r>
              <a:rPr kumimoji="0" lang="tr-TR" altLang="tr-TR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Droid Sans"/>
                <a:cs typeface="Arial" pitchFamily="34" charset="0"/>
              </a:rPr>
              <a:t> derecesini </a:t>
            </a:r>
            <a:r>
              <a:rPr kumimoji="0" lang="tr-TR" altLang="tr-TR" sz="14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Droid Sans"/>
                <a:cs typeface="Arial" pitchFamily="34" charset="0"/>
              </a:rPr>
              <a:t>Cantigrad’a</a:t>
            </a:r>
            <a:r>
              <a:rPr kumimoji="0" lang="tr-TR" altLang="tr-TR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Droid Sans"/>
                <a:cs typeface="Arial" pitchFamily="34" charset="0"/>
              </a:rPr>
              <a:t> çeviren programın akış şemasını çizin.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altLang="tr-TR" sz="1400" b="1" dirty="0">
              <a:solidFill>
                <a:srgbClr val="333333"/>
              </a:solidFill>
              <a:latin typeface="Droid San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4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Droid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defTabSz="914400" eaLnBrk="0" hangingPunct="0"/>
            <a:r>
              <a:rPr lang="tr-TR" altLang="tr-TR" sz="1400" b="1" dirty="0">
                <a:solidFill>
                  <a:srgbClr val="333333"/>
                </a:solidFill>
                <a:latin typeface="Droid Sans"/>
              </a:rPr>
              <a:t>9- Klavyeden girilen sayı kadar (N) sayının </a:t>
            </a:r>
            <a:r>
              <a:rPr lang="tr-TR" altLang="tr-TR" sz="1400" b="1" dirty="0" err="1">
                <a:solidFill>
                  <a:srgbClr val="333333"/>
                </a:solidFill>
                <a:latin typeface="Droid Sans"/>
              </a:rPr>
              <a:t>faktoryelini</a:t>
            </a:r>
            <a:r>
              <a:rPr lang="tr-TR" altLang="tr-TR" sz="1400" b="1" dirty="0">
                <a:solidFill>
                  <a:srgbClr val="333333"/>
                </a:solidFill>
                <a:latin typeface="Droid Sans"/>
              </a:rPr>
              <a:t> alan programın akış şeması</a:t>
            </a:r>
            <a:r>
              <a:rPr lang="tr-TR" altLang="tr-TR" sz="1400" b="1" dirty="0" smtClean="0">
                <a:solidFill>
                  <a:srgbClr val="333333"/>
                </a:solidFill>
                <a:latin typeface="Droid Sans"/>
              </a:rPr>
              <a:t>.</a:t>
            </a:r>
            <a:endParaRPr kumimoji="0" lang="tr-TR" altLang="tr-TR" sz="14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Droid Sans"/>
            </a:endParaRPr>
          </a:p>
        </p:txBody>
      </p:sp>
      <p:pic>
        <p:nvPicPr>
          <p:cNvPr id="1028" name="Picture 4" descr="akis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39" y="1624183"/>
            <a:ext cx="3678893" cy="497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akis8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299" y="1682652"/>
            <a:ext cx="3966633" cy="4913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1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0264" y="262237"/>
            <a:ext cx="117823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YILDIZLI PARAMETRELER(* kullanımı)</a:t>
            </a:r>
            <a:endParaRPr lang="tr-TR" sz="54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333" y="3976023"/>
            <a:ext cx="5581650" cy="609600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327131" y="1532529"/>
            <a:ext cx="116271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93663" algn="l"/>
              </a:tabLst>
            </a:pPr>
            <a:r>
              <a:rPr lang="tr-TR" sz="3200" dirty="0" smtClean="0"/>
              <a:t>Aşağıdaki çıktıları elde etmeye çalışalım…</a:t>
            </a:r>
            <a:endParaRPr lang="tr-TR" sz="3200" dirty="0"/>
          </a:p>
        </p:txBody>
      </p:sp>
      <p:sp>
        <p:nvSpPr>
          <p:cNvPr id="5" name="Dikdörtgen 4"/>
          <p:cNvSpPr/>
          <p:nvPr/>
        </p:nvSpPr>
        <p:spPr>
          <a:xfrm>
            <a:off x="3864376" y="3976023"/>
            <a:ext cx="1129773" cy="349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5196679" y="3976023"/>
            <a:ext cx="1129773" cy="349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333" y="2561686"/>
            <a:ext cx="4819650" cy="609600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4242327" y="2564126"/>
            <a:ext cx="1129773" cy="349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54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0264" y="262237"/>
            <a:ext cx="111347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PARAMETRELER ARASI + BAĞLACI</a:t>
            </a:r>
            <a:endParaRPr lang="tr-TR" sz="54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354" y="1855027"/>
            <a:ext cx="5448300" cy="581025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334393" y="1185567"/>
            <a:ext cx="116271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93663" algn="l"/>
              </a:tabLst>
            </a:pPr>
            <a:r>
              <a:rPr lang="tr-TR" sz="3200" dirty="0" smtClean="0"/>
              <a:t>Karakter dizilerini birleştirmek için kullanılır.</a:t>
            </a:r>
            <a:endParaRPr lang="tr-TR" sz="3200" dirty="0"/>
          </a:p>
        </p:txBody>
      </p:sp>
      <p:sp>
        <p:nvSpPr>
          <p:cNvPr id="5" name="Dikdörtgen 4"/>
          <p:cNvSpPr/>
          <p:nvPr/>
        </p:nvSpPr>
        <p:spPr>
          <a:xfrm>
            <a:off x="334393" y="2755238"/>
            <a:ext cx="116271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93663" algn="l"/>
              </a:tabLst>
            </a:pPr>
            <a:r>
              <a:rPr lang="tr-TR" sz="3200" dirty="0" smtClean="0"/>
              <a:t>Unutulsa bile </a:t>
            </a:r>
            <a:r>
              <a:rPr lang="tr-TR" sz="3200" dirty="0" err="1" smtClean="0"/>
              <a:t>python</a:t>
            </a:r>
            <a:r>
              <a:rPr lang="tr-TR" sz="3200" dirty="0" smtClean="0"/>
              <a:t> yan yana duran karakter dizilerinin birleştirileceğini tahmin eder</a:t>
            </a:r>
            <a:endParaRPr lang="tr-TR" sz="32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354" y="4080146"/>
            <a:ext cx="5048250" cy="638175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539354" y="2179362"/>
            <a:ext cx="2288514" cy="349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539354" y="4421719"/>
            <a:ext cx="2288514" cy="349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334393" y="4888813"/>
            <a:ext cx="116271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93663" algn="l"/>
              </a:tabLst>
            </a:pPr>
            <a:r>
              <a:rPr lang="tr-TR" sz="3200" dirty="0" smtClean="0"/>
              <a:t>Aşağıdaki çıktıyı elde etmeye çalışalım…</a:t>
            </a:r>
            <a:endParaRPr lang="tr-TR" sz="3200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354" y="5774678"/>
            <a:ext cx="4714875" cy="571500"/>
          </a:xfrm>
          <a:prstGeom prst="rect">
            <a:avLst/>
          </a:prstGeom>
        </p:spPr>
      </p:pic>
      <p:sp>
        <p:nvSpPr>
          <p:cNvPr id="11" name="Dikdörtgen 10"/>
          <p:cNvSpPr/>
          <p:nvPr/>
        </p:nvSpPr>
        <p:spPr>
          <a:xfrm>
            <a:off x="2896791" y="5763768"/>
            <a:ext cx="752343" cy="2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47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7" grpId="1" animBg="1"/>
      <p:bldP spid="8" grpId="0" animBg="1"/>
      <p:bldP spid="8" grpId="1" animBg="1"/>
      <p:bldP spid="9" grpId="0"/>
      <p:bldP spid="11" grpId="0" animBg="1"/>
      <p:bldP spid="1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81153" y="982868"/>
            <a:ext cx="9270487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PRINT()</a:t>
            </a:r>
          </a:p>
          <a:p>
            <a:pPr algn="ctr"/>
            <a:r>
              <a:rPr lang="tr-TR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FONKSİYONU</a:t>
            </a:r>
          </a:p>
          <a:p>
            <a:pPr algn="ctr"/>
            <a:r>
              <a:rPr lang="tr-TR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PARAMETRELERİ</a:t>
            </a:r>
            <a:endParaRPr lang="tr-TR" sz="9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54859" cy="335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3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41529" y="402280"/>
            <a:ext cx="13901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sep</a:t>
            </a:r>
            <a:endParaRPr lang="tr-TR" sz="5400" dirty="0"/>
          </a:p>
        </p:txBody>
      </p:sp>
      <p:sp>
        <p:nvSpPr>
          <p:cNvPr id="5" name="Dikdörtgen 4"/>
          <p:cNvSpPr/>
          <p:nvPr/>
        </p:nvSpPr>
        <p:spPr>
          <a:xfrm>
            <a:off x="2730824" y="1798680"/>
            <a:ext cx="15007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end</a:t>
            </a:r>
            <a:endParaRPr lang="tr-TR" sz="5400" dirty="0"/>
          </a:p>
        </p:txBody>
      </p:sp>
      <p:sp>
        <p:nvSpPr>
          <p:cNvPr id="6" name="Dikdörtgen 5"/>
          <p:cNvSpPr/>
          <p:nvPr/>
        </p:nvSpPr>
        <p:spPr>
          <a:xfrm>
            <a:off x="6137236" y="3501095"/>
            <a:ext cx="115608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file</a:t>
            </a:r>
            <a:endParaRPr lang="tr-TR" sz="5400" dirty="0"/>
          </a:p>
        </p:txBody>
      </p:sp>
      <p:sp>
        <p:nvSpPr>
          <p:cNvPr id="7" name="Dikdörtgen 6"/>
          <p:cNvSpPr/>
          <p:nvPr/>
        </p:nvSpPr>
        <p:spPr>
          <a:xfrm>
            <a:off x="10091090" y="5203510"/>
            <a:ext cx="168026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flush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84352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41529" y="402280"/>
            <a:ext cx="13901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sep</a:t>
            </a:r>
            <a:endParaRPr lang="tr-TR" sz="5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r="11074" b="60460"/>
          <a:stretch/>
        </p:blipFill>
        <p:spPr>
          <a:xfrm>
            <a:off x="696871" y="1644984"/>
            <a:ext cx="5463298" cy="640244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976978" y="2444703"/>
            <a:ext cx="102172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2313" algn="just"/>
            <a:r>
              <a:rPr lang="tr-TR" sz="3200" dirty="0" err="1"/>
              <a:t>print</a:t>
            </a:r>
            <a:r>
              <a:rPr lang="tr-TR" sz="3200" dirty="0"/>
              <a:t>(), kendisine verilen parametreleri </a:t>
            </a:r>
            <a:r>
              <a:rPr lang="tr-TR" sz="3200" dirty="0" smtClean="0"/>
              <a:t>birleştirirken, </a:t>
            </a:r>
            <a:r>
              <a:rPr lang="tr-TR" sz="3200" dirty="0"/>
              <a:t>parametreler arasına </a:t>
            </a:r>
            <a:r>
              <a:rPr lang="tr-TR" sz="3200" dirty="0" smtClean="0"/>
              <a:t>bir boşluk yerleştiriyor. </a:t>
            </a:r>
            <a:r>
              <a:rPr lang="tr-TR" sz="3200" dirty="0"/>
              <a:t>Bunu daha net görmek için söyle bir örnek daha verelim: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870" y="4659202"/>
            <a:ext cx="6019800" cy="638175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696870" y="1984161"/>
            <a:ext cx="2800865" cy="308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696870" y="5006015"/>
            <a:ext cx="3171568" cy="308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430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7" grpId="1" animBg="1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02955" y="169869"/>
            <a:ext cx="89699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Önceki kodu </a:t>
            </a:r>
            <a:r>
              <a:rPr lang="tr-TR" sz="3200" dirty="0" err="1" smtClean="0"/>
              <a:t>python</a:t>
            </a:r>
            <a:r>
              <a:rPr lang="tr-TR" sz="3200" dirty="0" smtClean="0"/>
              <a:t> aslında </a:t>
            </a:r>
            <a:r>
              <a:rPr lang="tr-TR" sz="3200" dirty="0"/>
              <a:t>söyle algılar: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996" y="754644"/>
            <a:ext cx="7258050" cy="619125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284077" y="1478450"/>
            <a:ext cx="11458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2313" algn="just"/>
            <a:r>
              <a:rPr lang="tr-TR" sz="3200" dirty="0" err="1">
                <a:solidFill>
                  <a:srgbClr val="FF0000"/>
                </a:solidFill>
                <a:latin typeface="DroidSans-Slant_213"/>
              </a:rPr>
              <a:t>sep</a:t>
            </a:r>
            <a:r>
              <a:rPr lang="tr-TR" sz="3200" dirty="0">
                <a:solidFill>
                  <a:srgbClr val="FF0000"/>
                </a:solidFill>
                <a:latin typeface="DroidSans-Slant_213"/>
              </a:rPr>
              <a:t> </a:t>
            </a:r>
            <a:r>
              <a:rPr lang="tr-TR" sz="3200" dirty="0">
                <a:latin typeface="DroidSans"/>
              </a:rPr>
              <a:t>ifadesi, İ</a:t>
            </a:r>
            <a:r>
              <a:rPr lang="tr-TR" sz="3200" dirty="0" smtClean="0">
                <a:latin typeface="DroidSans"/>
              </a:rPr>
              <a:t>ngilizcede </a:t>
            </a:r>
            <a:r>
              <a:rPr lang="tr-TR" sz="3200" dirty="0" err="1">
                <a:solidFill>
                  <a:srgbClr val="FF0000"/>
                </a:solidFill>
                <a:latin typeface="DroidSans-Slant_213"/>
              </a:rPr>
              <a:t>separator</a:t>
            </a:r>
            <a:r>
              <a:rPr lang="tr-TR" sz="3200" dirty="0">
                <a:solidFill>
                  <a:srgbClr val="FF0000"/>
                </a:solidFill>
                <a:latin typeface="DroidSans-Slant_213"/>
              </a:rPr>
              <a:t> </a:t>
            </a:r>
            <a:r>
              <a:rPr lang="tr-TR" sz="3200" dirty="0">
                <a:latin typeface="DroidSans"/>
              </a:rPr>
              <a:t>(</a:t>
            </a:r>
            <a:r>
              <a:rPr lang="tr-TR" sz="3200" dirty="0">
                <a:solidFill>
                  <a:srgbClr val="FF0000"/>
                </a:solidFill>
                <a:latin typeface="DroidSans"/>
              </a:rPr>
              <a:t>ayırıcı</a:t>
            </a:r>
            <a:r>
              <a:rPr lang="tr-TR" sz="3200" dirty="0">
                <a:latin typeface="DroidSans"/>
              </a:rPr>
              <a:t>, </a:t>
            </a:r>
            <a:r>
              <a:rPr lang="tr-TR" sz="3200" dirty="0">
                <a:solidFill>
                  <a:srgbClr val="FF0000"/>
                </a:solidFill>
                <a:latin typeface="DroidSans"/>
              </a:rPr>
              <a:t>ayraç</a:t>
            </a:r>
            <a:r>
              <a:rPr lang="tr-TR" sz="3200" dirty="0">
                <a:latin typeface="DroidSans"/>
              </a:rPr>
              <a:t>) kelimesinin kısaltmasıdır. </a:t>
            </a:r>
            <a:r>
              <a:rPr lang="tr-TR" sz="3200" dirty="0" smtClean="0">
                <a:latin typeface="DroidSans"/>
              </a:rPr>
              <a:t>Dolayısıyla </a:t>
            </a:r>
            <a:r>
              <a:rPr lang="tr-TR" sz="3200" dirty="0" err="1" smtClean="0">
                <a:latin typeface="SFTT1095"/>
              </a:rPr>
              <a:t>print</a:t>
            </a:r>
            <a:r>
              <a:rPr lang="tr-TR" sz="3200" dirty="0">
                <a:latin typeface="SFTT1095"/>
              </a:rPr>
              <a:t>() </a:t>
            </a:r>
            <a:r>
              <a:rPr lang="tr-TR" sz="3200" dirty="0">
                <a:latin typeface="DroidSans"/>
              </a:rPr>
              <a:t>fonksiyonundaki bu </a:t>
            </a:r>
            <a:r>
              <a:rPr lang="tr-TR" sz="3200" dirty="0" err="1">
                <a:latin typeface="DroidSans-Slant_213"/>
              </a:rPr>
              <a:t>sep</a:t>
            </a:r>
            <a:r>
              <a:rPr lang="tr-TR" sz="3200" dirty="0">
                <a:latin typeface="DroidSans-Slant_213"/>
              </a:rPr>
              <a:t> </a:t>
            </a:r>
            <a:r>
              <a:rPr lang="tr-TR" sz="3200" dirty="0">
                <a:latin typeface="DroidSans"/>
              </a:rPr>
              <a:t>parametresi, ekrana basılacak ögeler arasına </a:t>
            </a:r>
            <a:r>
              <a:rPr lang="tr-TR" sz="3200" dirty="0" smtClean="0">
                <a:latin typeface="DroidSans"/>
              </a:rPr>
              <a:t>hangi karakterin yerleştirileceğini </a:t>
            </a:r>
            <a:r>
              <a:rPr lang="tr-TR" sz="3200" dirty="0">
                <a:latin typeface="DroidSans"/>
              </a:rPr>
              <a:t>gösterir. Bu parametrenin </a:t>
            </a:r>
            <a:r>
              <a:rPr lang="tr-TR" sz="3200" dirty="0" smtClean="0">
                <a:latin typeface="DroidSans"/>
              </a:rPr>
              <a:t>ön tanımlı değeri </a:t>
            </a:r>
            <a:r>
              <a:rPr lang="tr-TR" sz="3200" dirty="0">
                <a:latin typeface="DroidSans"/>
              </a:rPr>
              <a:t>bir adet </a:t>
            </a:r>
            <a:r>
              <a:rPr lang="tr-TR" sz="3200" dirty="0" smtClean="0">
                <a:latin typeface="DroidSans"/>
              </a:rPr>
              <a:t>boşluk karakteridir </a:t>
            </a:r>
            <a:r>
              <a:rPr lang="tr-TR" sz="3200" dirty="0">
                <a:latin typeface="DroidSans"/>
              </a:rPr>
              <a:t>(</a:t>
            </a:r>
            <a:r>
              <a:rPr lang="tr-TR" sz="3200" dirty="0">
                <a:latin typeface="DroidSans-Slant_213"/>
              </a:rPr>
              <a:t>” “ </a:t>
            </a:r>
            <a:r>
              <a:rPr lang="tr-TR" sz="3200" dirty="0">
                <a:latin typeface="DroidSans"/>
              </a:rPr>
              <a:t>).</a:t>
            </a:r>
            <a:endParaRPr lang="tr-TR" sz="32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/>
          <a:srcRect b="5439"/>
          <a:stretch/>
        </p:blipFill>
        <p:spPr>
          <a:xfrm>
            <a:off x="872996" y="4372180"/>
            <a:ext cx="7115175" cy="594456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872996" y="4692684"/>
            <a:ext cx="2561968" cy="308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/>
          <a:srcRect b="7215"/>
          <a:stretch/>
        </p:blipFill>
        <p:spPr>
          <a:xfrm>
            <a:off x="872996" y="5335459"/>
            <a:ext cx="4257675" cy="574453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872996" y="5645021"/>
            <a:ext cx="4257675" cy="309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27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8" grpId="1" animBg="1"/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023" y="1838542"/>
            <a:ext cx="8953500" cy="371475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7636475" y="1838542"/>
            <a:ext cx="2298357" cy="371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1973179" y="2462067"/>
            <a:ext cx="69301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dirty="0" smtClean="0"/>
              <a:t>Aşağıdaki çıktıyı alabilmek için </a:t>
            </a:r>
          </a:p>
          <a:p>
            <a:pPr algn="ctr"/>
            <a:r>
              <a:rPr lang="tr-TR" sz="3200" dirty="0" smtClean="0"/>
              <a:t>yukarıdaki boşluğa ne gelmelidir?</a:t>
            </a:r>
            <a:endParaRPr lang="tr-TR" sz="32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/>
          <a:srcRect b="14776"/>
          <a:stretch/>
        </p:blipFill>
        <p:spPr>
          <a:xfrm>
            <a:off x="1477790" y="3676393"/>
            <a:ext cx="8181975" cy="30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81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47135" y="263611"/>
            <a:ext cx="1151649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2313" algn="just"/>
            <a:r>
              <a:rPr lang="nn-NO" sz="3200" dirty="0"/>
              <a:t>sep parametresine deger olarak yalnızca </a:t>
            </a:r>
            <a:r>
              <a:rPr lang="nn-NO" sz="3200" dirty="0" smtClean="0"/>
              <a:t>karakter</a:t>
            </a:r>
            <a:r>
              <a:rPr lang="tr-TR" sz="3200" dirty="0" smtClean="0"/>
              <a:t> </a:t>
            </a:r>
            <a:r>
              <a:rPr lang="nn-NO" sz="3200" dirty="0" smtClean="0"/>
              <a:t>dizilerini </a:t>
            </a:r>
            <a:r>
              <a:rPr lang="nn-NO" sz="3200" dirty="0"/>
              <a:t>ve </a:t>
            </a:r>
            <a:r>
              <a:rPr lang="nn-NO" sz="3200" dirty="0">
                <a:solidFill>
                  <a:schemeClr val="accent4">
                    <a:lumMod val="75000"/>
                  </a:schemeClr>
                </a:solidFill>
              </a:rPr>
              <a:t>None </a:t>
            </a:r>
            <a:r>
              <a:rPr lang="nn-NO" sz="3200" dirty="0"/>
              <a:t>adlı özel </a:t>
            </a:r>
            <a:r>
              <a:rPr lang="nn-NO" sz="3200" dirty="0" smtClean="0"/>
              <a:t>bir</a:t>
            </a:r>
            <a:r>
              <a:rPr lang="tr-TR" sz="3200" dirty="0" smtClean="0"/>
              <a:t> sözcüğü verebiliriz.</a:t>
            </a:r>
          </a:p>
          <a:p>
            <a:pPr indent="722313" algn="just"/>
            <a:endParaRPr lang="tr-TR" sz="3200" dirty="0" smtClean="0"/>
          </a:p>
          <a:p>
            <a:pPr indent="722313" algn="just"/>
            <a:r>
              <a:rPr lang="tr-TR" sz="3200" dirty="0" smtClean="0"/>
              <a:t>B</a:t>
            </a:r>
            <a:r>
              <a:rPr lang="it-IT" sz="3200" dirty="0" smtClean="0"/>
              <a:t>u </a:t>
            </a:r>
            <a:r>
              <a:rPr lang="it-IT" sz="3200" dirty="0"/>
              <a:t>parametreye </a:t>
            </a:r>
            <a:r>
              <a:rPr lang="it-IT" sz="3200" dirty="0">
                <a:solidFill>
                  <a:schemeClr val="accent4">
                    <a:lumMod val="75000"/>
                  </a:schemeClr>
                </a:solidFill>
              </a:rPr>
              <a:t>None</a:t>
            </a:r>
            <a:r>
              <a:rPr lang="it-IT" sz="3200" dirty="0"/>
              <a:t> degeri verirsek ne olur? Bu </a:t>
            </a:r>
            <a:r>
              <a:rPr lang="it-IT" sz="3200" dirty="0" smtClean="0"/>
              <a:t>parametreye </a:t>
            </a:r>
            <a:r>
              <a:rPr lang="it-IT" sz="3200" dirty="0"/>
              <a:t>None </a:t>
            </a:r>
            <a:r>
              <a:rPr lang="it-IT" sz="3200" dirty="0" smtClean="0"/>
              <a:t>değeri</a:t>
            </a:r>
            <a:r>
              <a:rPr lang="tr-TR" sz="3200" dirty="0" smtClean="0"/>
              <a:t> </a:t>
            </a:r>
            <a:r>
              <a:rPr lang="tr-TR" sz="3200" dirty="0" err="1" smtClean="0"/>
              <a:t>verildiginde</a:t>
            </a:r>
            <a:r>
              <a:rPr lang="tr-TR" sz="3200" dirty="0"/>
              <a:t>, </a:t>
            </a:r>
            <a:r>
              <a:rPr lang="tr-TR" sz="3200" dirty="0" err="1"/>
              <a:t>print</a:t>
            </a:r>
            <a:r>
              <a:rPr lang="tr-TR" sz="3200" dirty="0"/>
              <a:t>() fonksiyonu bu parametre için </a:t>
            </a:r>
            <a:r>
              <a:rPr lang="tr-TR" sz="3200" dirty="0" smtClean="0"/>
              <a:t>ön tanımlı değeri </a:t>
            </a:r>
            <a:r>
              <a:rPr lang="tr-TR" sz="3200" dirty="0"/>
              <a:t>(yani bir adet </a:t>
            </a:r>
            <a:r>
              <a:rPr lang="tr-TR" sz="3200" dirty="0" smtClean="0"/>
              <a:t>boşluk) kullanır</a:t>
            </a:r>
            <a:r>
              <a:rPr lang="tr-TR" sz="3200" dirty="0"/>
              <a:t>: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852" y="4200416"/>
            <a:ext cx="44767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34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6178" y="134549"/>
            <a:ext cx="15007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end</a:t>
            </a:r>
            <a:endParaRPr lang="tr-TR" sz="54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329514" y="1057879"/>
            <a:ext cx="1132702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2313" algn="just"/>
            <a:r>
              <a:rPr lang="tr-TR" sz="3000" dirty="0" err="1"/>
              <a:t>print</a:t>
            </a:r>
            <a:r>
              <a:rPr lang="tr-TR" sz="3000" dirty="0"/>
              <a:t>() fonksiyonunun </a:t>
            </a:r>
            <a:r>
              <a:rPr lang="tr-TR" sz="3000" b="1" dirty="0" err="1">
                <a:solidFill>
                  <a:srgbClr val="FFC000"/>
                </a:solidFill>
              </a:rPr>
              <a:t>end</a:t>
            </a:r>
            <a:r>
              <a:rPr lang="tr-TR" sz="3000" dirty="0">
                <a:solidFill>
                  <a:srgbClr val="FF0000"/>
                </a:solidFill>
              </a:rPr>
              <a:t> </a:t>
            </a:r>
            <a:r>
              <a:rPr lang="tr-TR" sz="3000" dirty="0"/>
              <a:t>adlı özel bir parametresi daha bulunur. </a:t>
            </a:r>
            <a:r>
              <a:rPr lang="tr-TR" sz="3000" dirty="0" smtClean="0"/>
              <a:t>Tıpkı </a:t>
            </a:r>
            <a:r>
              <a:rPr lang="tr-TR" sz="3000" dirty="0" err="1" smtClean="0"/>
              <a:t>sep</a:t>
            </a:r>
            <a:r>
              <a:rPr lang="tr-TR" sz="3000" dirty="0" smtClean="0"/>
              <a:t> </a:t>
            </a:r>
            <a:r>
              <a:rPr lang="tr-TR" sz="3000" dirty="0"/>
              <a:t>parametresi gibi, </a:t>
            </a:r>
            <a:r>
              <a:rPr lang="tr-TR" sz="3000" b="1" dirty="0" err="1">
                <a:solidFill>
                  <a:srgbClr val="FFC000"/>
                </a:solidFill>
              </a:rPr>
              <a:t>end</a:t>
            </a:r>
            <a:r>
              <a:rPr lang="tr-TR" sz="3000" dirty="0">
                <a:solidFill>
                  <a:srgbClr val="FF0000"/>
                </a:solidFill>
              </a:rPr>
              <a:t> </a:t>
            </a:r>
            <a:r>
              <a:rPr lang="tr-TR" sz="3000" dirty="0"/>
              <a:t>parametresi de </a:t>
            </a:r>
            <a:r>
              <a:rPr lang="tr-TR" sz="3000" dirty="0" err="1"/>
              <a:t>print</a:t>
            </a:r>
            <a:r>
              <a:rPr lang="tr-TR" sz="3000" dirty="0"/>
              <a:t>() fonksiyonunda görünmese bile her </a:t>
            </a:r>
            <a:r>
              <a:rPr lang="tr-TR" sz="3000" dirty="0" smtClean="0"/>
              <a:t>zaman oradadır.</a:t>
            </a:r>
          </a:p>
          <a:p>
            <a:pPr indent="722313" algn="just"/>
            <a:endParaRPr lang="tr-TR" sz="3000" dirty="0" smtClean="0"/>
          </a:p>
          <a:p>
            <a:pPr indent="722313" algn="just"/>
            <a:r>
              <a:rPr lang="tr-TR" sz="3000" dirty="0" smtClean="0"/>
              <a:t>Bildiğiniz </a:t>
            </a:r>
            <a:r>
              <a:rPr lang="tr-TR" sz="3000" dirty="0"/>
              <a:t>gibi, </a:t>
            </a:r>
            <a:r>
              <a:rPr lang="tr-TR" sz="3000" b="1" dirty="0" err="1">
                <a:solidFill>
                  <a:srgbClr val="FFC000"/>
                </a:solidFill>
              </a:rPr>
              <a:t>sep</a:t>
            </a:r>
            <a:r>
              <a:rPr lang="tr-TR" sz="3000" dirty="0">
                <a:solidFill>
                  <a:srgbClr val="FFC000"/>
                </a:solidFill>
              </a:rPr>
              <a:t> </a:t>
            </a:r>
            <a:r>
              <a:rPr lang="tr-TR" sz="3000" dirty="0"/>
              <a:t>parametresi </a:t>
            </a:r>
            <a:r>
              <a:rPr lang="tr-TR" sz="3000" dirty="0" err="1"/>
              <a:t>print</a:t>
            </a:r>
            <a:r>
              <a:rPr lang="tr-TR" sz="3000" dirty="0"/>
              <a:t>() fonksiyonuna verilen parametreler </a:t>
            </a:r>
            <a:r>
              <a:rPr lang="tr-TR" sz="3000" dirty="0" smtClean="0"/>
              <a:t>birleştirilirken araya </a:t>
            </a:r>
            <a:r>
              <a:rPr lang="tr-TR" sz="3000" dirty="0"/>
              <a:t>hangi karakterin </a:t>
            </a:r>
            <a:r>
              <a:rPr lang="tr-TR" sz="3000" dirty="0" smtClean="0"/>
              <a:t>gireceğini </a:t>
            </a:r>
            <a:r>
              <a:rPr lang="tr-TR" sz="3000" dirty="0"/>
              <a:t>belirliyordu. </a:t>
            </a:r>
            <a:r>
              <a:rPr lang="tr-TR" sz="3000" b="1" dirty="0" err="1">
                <a:solidFill>
                  <a:srgbClr val="FFC000"/>
                </a:solidFill>
              </a:rPr>
              <a:t>end</a:t>
            </a:r>
            <a:r>
              <a:rPr lang="tr-TR" sz="3000" dirty="0"/>
              <a:t> parametresi ise bu parametrelerin </a:t>
            </a:r>
            <a:r>
              <a:rPr lang="tr-TR" sz="3000" dirty="0" smtClean="0"/>
              <a:t>sonuna neyin geleceğini belirler. </a:t>
            </a:r>
            <a:r>
              <a:rPr lang="tr-TR" sz="3000" dirty="0" err="1" smtClean="0"/>
              <a:t>print</a:t>
            </a:r>
            <a:r>
              <a:rPr lang="tr-TR" sz="3000" dirty="0"/>
              <a:t>() fonksiyonu </a:t>
            </a:r>
            <a:r>
              <a:rPr lang="tr-TR" sz="3000" dirty="0" smtClean="0"/>
              <a:t>ön tanımlı </a:t>
            </a:r>
            <a:r>
              <a:rPr lang="tr-TR" sz="3000" dirty="0"/>
              <a:t>olarak, parametrelerin </a:t>
            </a:r>
            <a:r>
              <a:rPr lang="tr-TR" sz="3000" b="1" dirty="0">
                <a:solidFill>
                  <a:srgbClr val="FFC000"/>
                </a:solidFill>
              </a:rPr>
              <a:t>sonuna</a:t>
            </a:r>
            <a:r>
              <a:rPr lang="tr-TR" sz="3000" dirty="0"/>
              <a:t> ‘</a:t>
            </a:r>
            <a:r>
              <a:rPr lang="tr-TR" sz="3000" b="1" dirty="0">
                <a:solidFill>
                  <a:srgbClr val="FFC000"/>
                </a:solidFill>
              </a:rPr>
              <a:t>satır bası karakteri</a:t>
            </a:r>
            <a:r>
              <a:rPr lang="tr-TR" sz="3000" dirty="0"/>
              <a:t>’ ekler. </a:t>
            </a:r>
            <a:r>
              <a:rPr lang="tr-TR" sz="3000" dirty="0" smtClean="0"/>
              <a:t>Peki bu </a:t>
            </a:r>
            <a:r>
              <a:rPr lang="tr-TR" sz="3000" b="1" dirty="0">
                <a:solidFill>
                  <a:srgbClr val="FFC000"/>
                </a:solidFill>
              </a:rPr>
              <a:t>satır bası karakteri (veya ‘yeni satır karakteri</a:t>
            </a:r>
            <a:r>
              <a:rPr lang="tr-TR" sz="3000" dirty="0"/>
              <a:t>’) denen </a:t>
            </a:r>
            <a:r>
              <a:rPr lang="tr-TR" sz="3000" dirty="0" err="1"/>
              <a:t>sey</a:t>
            </a:r>
            <a:r>
              <a:rPr lang="tr-TR" sz="3000" dirty="0"/>
              <a:t> de ne oluyor?</a:t>
            </a:r>
          </a:p>
        </p:txBody>
      </p:sp>
    </p:spTree>
    <p:extLst>
      <p:ext uri="{BB962C8B-B14F-4D97-AF65-F5344CB8AC3E}">
        <p14:creationId xmlns:p14="http://schemas.microsoft.com/office/powerpoint/2010/main" val="160431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395</TotalTime>
  <Words>906</Words>
  <Application>Microsoft Office PowerPoint</Application>
  <PresentationFormat>Özel</PresentationFormat>
  <Paragraphs>68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Dilim</vt:lpstr>
      <vt:lpstr>For döngüsü örnekleri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PC-OKUL</dc:creator>
  <cp:lastModifiedBy>Windows Kullanıcısı</cp:lastModifiedBy>
  <cp:revision>38</cp:revision>
  <dcterms:created xsi:type="dcterms:W3CDTF">2017-10-11T10:58:07Z</dcterms:created>
  <dcterms:modified xsi:type="dcterms:W3CDTF">2018-01-06T21:21:46Z</dcterms:modified>
</cp:coreProperties>
</file>