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0" r:id="rId3"/>
    <p:sldId id="256" r:id="rId4"/>
    <p:sldId id="259" r:id="rId5"/>
    <p:sldId id="262" r:id="rId6"/>
    <p:sldId id="263" r:id="rId7"/>
    <p:sldId id="264" r:id="rId8"/>
    <p:sldId id="266" r:id="rId9"/>
    <p:sldId id="265" r:id="rId10"/>
    <p:sldId id="268" r:id="rId11"/>
    <p:sldId id="271" r:id="rId12"/>
    <p:sldId id="272" r:id="rId13"/>
    <p:sldId id="274" r:id="rId14"/>
    <p:sldId id="270" r:id="rId15"/>
    <p:sldId id="275" r:id="rId16"/>
    <p:sldId id="276" r:id="rId17"/>
    <p:sldId id="277" r:id="rId18"/>
    <p:sldId id="278" r:id="rId19"/>
    <p:sldId id="293" r:id="rId20"/>
    <p:sldId id="294" r:id="rId21"/>
    <p:sldId id="297" r:id="rId22"/>
    <p:sldId id="298" r:id="rId23"/>
    <p:sldId id="286" r:id="rId24"/>
    <p:sldId id="295" r:id="rId25"/>
    <p:sldId id="296" r:id="rId26"/>
    <p:sldId id="287" r:id="rId27"/>
    <p:sldId id="288" r:id="rId28"/>
    <p:sldId id="289" r:id="rId29"/>
    <p:sldId id="291" r:id="rId30"/>
    <p:sldId id="292" r:id="rId31"/>
    <p:sldId id="279" r:id="rId32"/>
    <p:sldId id="280" r:id="rId33"/>
    <p:sldId id="281" r:id="rId34"/>
    <p:sldId id="283" r:id="rId35"/>
    <p:sldId id="304" r:id="rId36"/>
    <p:sldId id="305" r:id="rId37"/>
    <p:sldId id="306" r:id="rId38"/>
    <p:sldId id="307" r:id="rId39"/>
    <p:sldId id="284" r:id="rId40"/>
    <p:sldId id="282" r:id="rId41"/>
    <p:sldId id="299" r:id="rId42"/>
    <p:sldId id="300" r:id="rId43"/>
    <p:sldId id="301" r:id="rId44"/>
    <p:sldId id="261" r:id="rId45"/>
    <p:sldId id="302" r:id="rId46"/>
    <p:sldId id="303" r:id="rId47"/>
    <p:sldId id="310" r:id="rId48"/>
    <p:sldId id="314" r:id="rId49"/>
    <p:sldId id="312" r:id="rId50"/>
    <p:sldId id="308" r:id="rId51"/>
    <p:sldId id="316" r:id="rId52"/>
    <p:sldId id="317" r:id="rId53"/>
    <p:sldId id="315" r:id="rId54"/>
    <p:sldId id="311" r:id="rId55"/>
    <p:sldId id="309" r:id="rId56"/>
    <p:sldId id="328" r:id="rId57"/>
    <p:sldId id="319" r:id="rId58"/>
    <p:sldId id="320" r:id="rId59"/>
    <p:sldId id="321" r:id="rId60"/>
    <p:sldId id="322" r:id="rId61"/>
    <p:sldId id="323" r:id="rId62"/>
    <p:sldId id="318" r:id="rId63"/>
    <p:sldId id="326" r:id="rId64"/>
    <p:sldId id="324" r:id="rId65"/>
    <p:sldId id="325" r:id="rId66"/>
    <p:sldId id="327" r:id="rId67"/>
    <p:sldId id="329" r:id="rId68"/>
    <p:sldId id="330" r:id="rId69"/>
    <p:sldId id="331" r:id="rId70"/>
    <p:sldId id="332" r:id="rId71"/>
    <p:sldId id="334" r:id="rId72"/>
    <p:sldId id="335" r:id="rId73"/>
    <p:sldId id="336" r:id="rId74"/>
    <p:sldId id="337" r:id="rId75"/>
    <p:sldId id="338" r:id="rId76"/>
    <p:sldId id="333" r:id="rId77"/>
    <p:sldId id="340" r:id="rId78"/>
    <p:sldId id="341" r:id="rId79"/>
    <p:sldId id="339" r:id="rId8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3114" y="-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4B50611-4EEC-4110-B4E9-01514827D0C6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1C9E052-B02D-4EAC-A96F-595643D5E01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19168" y="1700808"/>
            <a:ext cx="616765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İFADELER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ARITMETIK İŞLEMLER</a:t>
            </a:r>
            <a:endParaRPr lang="tr-T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Hafta 3</a:t>
            </a:r>
            <a:endParaRPr 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242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627784" y="1988840"/>
            <a:ext cx="2976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Koşul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İfadeleri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653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Koşul İfadeleri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err="1" smtClean="0">
                <a:solidFill>
                  <a:schemeClr val="tx1"/>
                </a:solidFill>
              </a:rPr>
              <a:t>Python’da</a:t>
            </a:r>
            <a:r>
              <a:rPr lang="tr-TR" sz="2800" dirty="0" smtClean="0">
                <a:solidFill>
                  <a:schemeClr val="tx1"/>
                </a:solidFill>
              </a:rPr>
              <a:t> ilişkisel operatörler</a:t>
            </a: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24944"/>
            <a:ext cx="8784976" cy="275967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515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    Koşul İfadeleri (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yapısı)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8964488" cy="1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	</a:t>
            </a:r>
            <a:r>
              <a:rPr lang="tr-TR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koşul: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komutlar</a:t>
            </a: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3779912" y="2414292"/>
            <a:ext cx="4707144" cy="3378427"/>
            <a:chOff x="3506722" y="1922781"/>
            <a:chExt cx="4707144" cy="3378427"/>
          </a:xfrm>
        </p:grpSpPr>
        <p:cxnSp>
          <p:nvCxnSpPr>
            <p:cNvPr id="4" name="Düz Ok Bağlayıcısı 3"/>
            <p:cNvCxnSpPr/>
            <p:nvPr/>
          </p:nvCxnSpPr>
          <p:spPr>
            <a:xfrm>
              <a:off x="5472685" y="1922781"/>
              <a:ext cx="0" cy="504056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Elmas 7"/>
            <p:cNvSpPr/>
            <p:nvPr/>
          </p:nvSpPr>
          <p:spPr>
            <a:xfrm>
              <a:off x="4770607" y="2420888"/>
              <a:ext cx="1404156" cy="141377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koşul</a:t>
              </a:r>
              <a:endParaRPr lang="tr-TR" dirty="0"/>
            </a:p>
          </p:txBody>
        </p:sp>
        <p:cxnSp>
          <p:nvCxnSpPr>
            <p:cNvPr id="12" name="Dirsek Bağlayıcısı 11"/>
            <p:cNvCxnSpPr>
              <a:stCxn id="8" idx="3"/>
            </p:cNvCxnSpPr>
            <p:nvPr/>
          </p:nvCxnSpPr>
          <p:spPr>
            <a:xfrm>
              <a:off x="6174763" y="3127775"/>
              <a:ext cx="629485" cy="805281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Dikdörtgen 12"/>
            <p:cNvSpPr/>
            <p:nvPr/>
          </p:nvSpPr>
          <p:spPr>
            <a:xfrm>
              <a:off x="6192180" y="3933056"/>
              <a:ext cx="122413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komutlar</a:t>
              </a:r>
              <a:endParaRPr lang="tr-TR" dirty="0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6221974" y="2752887"/>
              <a:ext cx="1991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doğru  ise</a:t>
              </a:r>
              <a:endParaRPr lang="tr-TR" dirty="0"/>
            </a:p>
          </p:txBody>
        </p:sp>
        <p:cxnSp>
          <p:nvCxnSpPr>
            <p:cNvPr id="16" name="Düz Ok Bağlayıcısı 15"/>
            <p:cNvCxnSpPr>
              <a:stCxn id="8" idx="2"/>
            </p:cNvCxnSpPr>
            <p:nvPr/>
          </p:nvCxnSpPr>
          <p:spPr>
            <a:xfrm>
              <a:off x="5472685" y="3834661"/>
              <a:ext cx="0" cy="14665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Dirsek Bağlayıcısı 18"/>
            <p:cNvCxnSpPr>
              <a:stCxn id="13" idx="2"/>
            </p:cNvCxnSpPr>
            <p:nvPr/>
          </p:nvCxnSpPr>
          <p:spPr>
            <a:xfrm rot="5400000">
              <a:off x="5915846" y="3849936"/>
              <a:ext cx="445243" cy="133156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Metin kutusu 20"/>
            <p:cNvSpPr txBox="1"/>
            <p:nvPr/>
          </p:nvSpPr>
          <p:spPr>
            <a:xfrm>
              <a:off x="3506722" y="4077072"/>
              <a:ext cx="192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yanlış ise</a:t>
              </a:r>
              <a:endParaRPr lang="tr-TR" dirty="0"/>
            </a:p>
          </p:txBody>
        </p:sp>
      </p:grp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961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latin typeface="+mn-lt"/>
              </a:rPr>
              <a:t>        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Yapısı Örnek-1</a:t>
            </a:r>
            <a:endParaRPr lang="tr-TR" dirty="0"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1544" y="1412776"/>
            <a:ext cx="669274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/>
              <a:t>print</a:t>
            </a:r>
            <a:r>
              <a:rPr lang="tr-TR" sz="2000" dirty="0"/>
              <a:t>("Lütfen bölme için iki sayı giriniz.")</a:t>
            </a:r>
            <a:br>
              <a:rPr lang="tr-TR" sz="2000" dirty="0"/>
            </a:br>
            <a:r>
              <a:rPr lang="tr-TR" sz="2000" dirty="0"/>
              <a:t>bolum=</a:t>
            </a:r>
            <a:r>
              <a:rPr lang="tr-TR" sz="2000" dirty="0" err="1"/>
              <a:t>int</a:t>
            </a:r>
            <a:r>
              <a:rPr lang="tr-TR" sz="2000" dirty="0"/>
              <a:t>(</a:t>
            </a:r>
            <a:r>
              <a:rPr lang="tr-TR" sz="2000" dirty="0" err="1"/>
              <a:t>input</a:t>
            </a:r>
            <a:r>
              <a:rPr lang="tr-TR" sz="2000" dirty="0"/>
              <a:t>("Lütfen bölme için ilk sayınızı giriniz:")</a:t>
            </a:r>
            <a:br>
              <a:rPr lang="tr-TR" sz="2000" dirty="0"/>
            </a:br>
            <a:r>
              <a:rPr lang="tr-TR" sz="2000" dirty="0" err="1"/>
              <a:t>bolen</a:t>
            </a:r>
            <a:r>
              <a:rPr lang="tr-TR" sz="2000" dirty="0"/>
              <a:t>=</a:t>
            </a:r>
            <a:r>
              <a:rPr lang="tr-TR" sz="2000" dirty="0" err="1"/>
              <a:t>int</a:t>
            </a:r>
            <a:r>
              <a:rPr lang="tr-TR" sz="2000" dirty="0"/>
              <a:t>(</a:t>
            </a:r>
            <a:r>
              <a:rPr lang="tr-TR" sz="2000" dirty="0" err="1"/>
              <a:t>input</a:t>
            </a:r>
            <a:r>
              <a:rPr lang="tr-TR" sz="2000" dirty="0"/>
              <a:t>("Lütfen bölme için ikinci sayınızı giriniz:")</a:t>
            </a:r>
            <a:br>
              <a:rPr lang="tr-TR" sz="2000" dirty="0"/>
            </a:br>
            <a:r>
              <a:rPr lang="tr-TR" sz="2000" dirty="0" err="1"/>
              <a:t>if</a:t>
            </a:r>
            <a:r>
              <a:rPr lang="tr-TR" sz="2000" dirty="0"/>
              <a:t> </a:t>
            </a:r>
            <a:r>
              <a:rPr lang="tr-TR" sz="2000" dirty="0" err="1"/>
              <a:t>bolen</a:t>
            </a:r>
            <a:r>
              <a:rPr lang="tr-TR" sz="2000" dirty="0"/>
              <a:t>!=0:</a:t>
            </a:r>
            <a:br>
              <a:rPr lang="tr-TR" sz="2000" dirty="0"/>
            </a:br>
            <a:r>
              <a:rPr lang="tr-TR" sz="2000" dirty="0" err="1"/>
              <a:t>print</a:t>
            </a:r>
            <a:r>
              <a:rPr lang="tr-TR" sz="2000" dirty="0"/>
              <a:t>(bolum,"/",</a:t>
            </a:r>
            <a:r>
              <a:rPr lang="tr-TR" sz="2000" dirty="0" err="1"/>
              <a:t>bolen</a:t>
            </a:r>
            <a:r>
              <a:rPr lang="tr-TR" sz="2000" dirty="0"/>
              <a:t>,"=", bolum/</a:t>
            </a:r>
            <a:r>
              <a:rPr lang="tr-TR" sz="2000" dirty="0" err="1"/>
              <a:t>bol</a:t>
            </a:r>
            <a:r>
              <a:rPr lang="tr-TR" dirty="0" err="1"/>
              <a:t>en</a:t>
            </a:r>
            <a:r>
              <a:rPr lang="tr-TR" dirty="0"/>
              <a:t>)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75355" y="4365104"/>
            <a:ext cx="40382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r>
              <a:rPr lang="tr-TR" dirty="0"/>
              <a:t>Lütfen bölme için iki sayı giriniz.</a:t>
            </a:r>
            <a:br>
              <a:rPr lang="tr-TR" dirty="0"/>
            </a:br>
            <a:r>
              <a:rPr lang="tr-TR" dirty="0"/>
              <a:t>Lütfen bölme için ilk sayınızı giriniz:32</a:t>
            </a:r>
            <a:br>
              <a:rPr lang="tr-TR" dirty="0"/>
            </a:br>
            <a:r>
              <a:rPr lang="tr-TR" dirty="0"/>
              <a:t>Lütfen bölme için ikinci sayınızı giriniz:8</a:t>
            </a:r>
            <a:br>
              <a:rPr lang="tr-TR" dirty="0"/>
            </a:br>
            <a:r>
              <a:rPr lang="tr-TR" dirty="0"/>
              <a:t>32/8=4.0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        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</a:t>
            </a:r>
            <a:r>
              <a:rPr lang="tr-TR" dirty="0">
                <a:latin typeface="+mn-lt"/>
              </a:rPr>
              <a:t>Y</a:t>
            </a:r>
            <a:r>
              <a:rPr lang="tr-TR" dirty="0" smtClean="0">
                <a:latin typeface="+mn-lt"/>
              </a:rPr>
              <a:t>apısı Örnek-2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896448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None/>
            </a:pP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Kullanıcının girdiği değerin çift olup olmadığını </a:t>
            </a:r>
            <a:r>
              <a:rPr lang="tr-TR" sz="2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kotrol</a:t>
            </a: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eden program</a:t>
            </a:r>
          </a:p>
          <a:p>
            <a:pPr marL="800100" lvl="2" indent="0">
              <a:buNone/>
            </a:pPr>
            <a:endParaRPr lang="en-US" sz="20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800100" lvl="2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sayi1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("Bir sayı giriniz:"))</a:t>
            </a:r>
          </a:p>
          <a:p>
            <a:pPr marL="800100" lvl="2" indent="0">
              <a:buNone/>
            </a:pP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sayi1 % 2==0:</a:t>
            </a:r>
          </a:p>
          <a:p>
            <a:pPr marL="800100" lvl="2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("Sayı çifttir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Bir sayı giriniz:14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Sayı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çifttir</a:t>
            </a:r>
            <a:endParaRPr lang="tr-TR" sz="20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160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sz="4400" dirty="0" smtClean="0">
                <a:latin typeface="+mn-lt"/>
              </a:rPr>
              <a:t>     Koşul İfadeleri (</a:t>
            </a:r>
            <a:r>
              <a:rPr lang="tr-TR" sz="4400" dirty="0" err="1" smtClean="0">
                <a:latin typeface="+mn-lt"/>
              </a:rPr>
              <a:t>if</a:t>
            </a:r>
            <a:r>
              <a:rPr lang="tr-TR" sz="4400" dirty="0" smtClean="0">
                <a:latin typeface="+mn-lt"/>
              </a:rPr>
              <a:t> – else yapısı)</a:t>
            </a:r>
            <a:endParaRPr lang="tr-TR" sz="4400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1"/>
            <a:ext cx="8964488" cy="3011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	</a:t>
            </a:r>
            <a:r>
              <a:rPr lang="tr-TR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koşul: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komutlar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else: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komutlar</a:t>
            </a: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3851920" y="2636912"/>
            <a:ext cx="4752280" cy="3600400"/>
            <a:chOff x="4067944" y="2564904"/>
            <a:chExt cx="4752280" cy="3600400"/>
          </a:xfrm>
        </p:grpSpPr>
        <p:grpSp>
          <p:nvGrpSpPr>
            <p:cNvPr id="22" name="Grup 21"/>
            <p:cNvGrpSpPr/>
            <p:nvPr/>
          </p:nvGrpSpPr>
          <p:grpSpPr>
            <a:xfrm>
              <a:off x="4067944" y="2564904"/>
              <a:ext cx="4752280" cy="3600400"/>
              <a:chOff x="3461586" y="1922781"/>
              <a:chExt cx="4752280" cy="3600400"/>
            </a:xfrm>
          </p:grpSpPr>
          <p:cxnSp>
            <p:nvCxnSpPr>
              <p:cNvPr id="4" name="Düz Ok Bağlayıcısı 3"/>
              <p:cNvCxnSpPr/>
              <p:nvPr/>
            </p:nvCxnSpPr>
            <p:spPr>
              <a:xfrm>
                <a:off x="5472685" y="1922781"/>
                <a:ext cx="0" cy="504056"/>
              </a:xfrm>
              <a:prstGeom prst="straightConnector1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Elmas 7"/>
              <p:cNvSpPr/>
              <p:nvPr/>
            </p:nvSpPr>
            <p:spPr>
              <a:xfrm>
                <a:off x="4770607" y="2420888"/>
                <a:ext cx="1404156" cy="1413773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koşul</a:t>
                </a:r>
                <a:endParaRPr lang="tr-TR" dirty="0"/>
              </a:p>
            </p:txBody>
          </p:sp>
          <p:cxnSp>
            <p:nvCxnSpPr>
              <p:cNvPr id="12" name="Dirsek Bağlayıcısı 11"/>
              <p:cNvCxnSpPr>
                <a:stCxn id="8" idx="3"/>
              </p:cNvCxnSpPr>
              <p:nvPr/>
            </p:nvCxnSpPr>
            <p:spPr>
              <a:xfrm>
                <a:off x="6174763" y="3127775"/>
                <a:ext cx="629485" cy="805281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Dikdörtgen 12"/>
              <p:cNvSpPr/>
              <p:nvPr/>
            </p:nvSpPr>
            <p:spPr>
              <a:xfrm>
                <a:off x="6192180" y="3933056"/>
                <a:ext cx="1224136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komutlar</a:t>
                </a:r>
                <a:endParaRPr lang="tr-TR" dirty="0"/>
              </a:p>
            </p:txBody>
          </p:sp>
          <p:sp>
            <p:nvSpPr>
              <p:cNvPr id="14" name="Metin kutusu 13"/>
              <p:cNvSpPr txBox="1"/>
              <p:nvPr/>
            </p:nvSpPr>
            <p:spPr>
              <a:xfrm>
                <a:off x="6221974" y="2752887"/>
                <a:ext cx="1991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Koşullar doğru  ise</a:t>
                </a:r>
                <a:endParaRPr lang="tr-TR" dirty="0"/>
              </a:p>
            </p:txBody>
          </p:sp>
          <p:cxnSp>
            <p:nvCxnSpPr>
              <p:cNvPr id="16" name="Düz Ok Bağlayıcısı 15"/>
              <p:cNvCxnSpPr>
                <a:stCxn id="8" idx="2"/>
              </p:cNvCxnSpPr>
              <p:nvPr/>
            </p:nvCxnSpPr>
            <p:spPr>
              <a:xfrm>
                <a:off x="5472685" y="3834661"/>
                <a:ext cx="0" cy="16885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Dirsek Bağlayıcısı 18"/>
              <p:cNvCxnSpPr>
                <a:stCxn id="13" idx="2"/>
              </p:cNvCxnSpPr>
              <p:nvPr/>
            </p:nvCxnSpPr>
            <p:spPr>
              <a:xfrm rot="5400000">
                <a:off x="5801773" y="3926753"/>
                <a:ext cx="636133" cy="136881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Metin kutusu 20"/>
              <p:cNvSpPr txBox="1"/>
              <p:nvPr/>
            </p:nvSpPr>
            <p:spPr>
              <a:xfrm>
                <a:off x="3461586" y="3842601"/>
                <a:ext cx="1929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Koşullar yanlış ise</a:t>
                </a:r>
                <a:endParaRPr lang="tr-TR" dirty="0"/>
              </a:p>
            </p:txBody>
          </p:sp>
        </p:grpSp>
        <p:sp>
          <p:nvSpPr>
            <p:cNvPr id="15" name="Dikdörtgen 14"/>
            <p:cNvSpPr/>
            <p:nvPr/>
          </p:nvSpPr>
          <p:spPr>
            <a:xfrm>
              <a:off x="5456592" y="4889947"/>
              <a:ext cx="122413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e</a:t>
              </a:r>
              <a:r>
                <a:rPr lang="tr-TR" dirty="0" smtClean="0"/>
                <a:t>lse kodu</a:t>
              </a:r>
              <a:endParaRPr lang="tr-TR" dirty="0"/>
            </a:p>
          </p:txBody>
        </p:sp>
      </p:grpSp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522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-else </a:t>
            </a:r>
            <a:r>
              <a:rPr lang="tr-TR" dirty="0">
                <a:latin typeface="+mn-lt"/>
              </a:rPr>
              <a:t>Y</a:t>
            </a:r>
            <a:r>
              <a:rPr lang="tr-TR" dirty="0" smtClean="0">
                <a:latin typeface="+mn-lt"/>
              </a:rPr>
              <a:t>apısı Örnek -1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896448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None/>
            </a:pP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Kullanıcının girdiği değerin çift olup olmadığını </a:t>
            </a:r>
            <a:r>
              <a:rPr lang="tr-TR" sz="2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kotrol</a:t>
            </a: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eden program</a:t>
            </a:r>
          </a:p>
          <a:p>
            <a:pPr marL="800100" lvl="2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sayi1 =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("Bir sayı giriniz:"))</a:t>
            </a:r>
          </a:p>
          <a:p>
            <a:pPr marL="800100" lvl="2" indent="0">
              <a:buNone/>
            </a:pP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sayi1 % 2==0:</a:t>
            </a:r>
          </a:p>
          <a:p>
            <a:pPr marL="800100" lvl="2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("Sayı çifttir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")</a:t>
            </a:r>
          </a:p>
          <a:p>
            <a:pPr marL="800100" lvl="2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e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lse:</a:t>
            </a:r>
          </a:p>
          <a:p>
            <a:pPr marL="800100" lvl="2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("Sayı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tektir")</a:t>
            </a: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Bir sayı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giriniz:4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Sayı çifttir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-------------------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Bir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sayı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giriniz:7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	Sayı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tektir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526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-else Yapısı Örnek -2</a:t>
            </a:r>
            <a:endParaRPr lang="tr-TR" dirty="0"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1520" y="1299681"/>
            <a:ext cx="7848872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2 sayının birbirine bölümü ve sıfıra bölünmemesi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print</a:t>
            </a:r>
            <a:r>
              <a:rPr lang="tr-TR" dirty="0"/>
              <a:t>("Lütfen bölme için iki sayı giriniz.")</a:t>
            </a:r>
            <a:br>
              <a:rPr lang="tr-TR" dirty="0"/>
            </a:br>
            <a:r>
              <a:rPr lang="tr-TR" dirty="0"/>
              <a:t>bolum=</a:t>
            </a:r>
            <a:r>
              <a:rPr lang="tr-TR" dirty="0" err="1"/>
              <a:t>int</a:t>
            </a:r>
            <a:r>
              <a:rPr lang="tr-TR" dirty="0"/>
              <a:t>(</a:t>
            </a:r>
            <a:r>
              <a:rPr lang="tr-TR" dirty="0" err="1"/>
              <a:t>input</a:t>
            </a:r>
            <a:r>
              <a:rPr lang="tr-TR" dirty="0"/>
              <a:t>("Lütfen bölme için ilk sayınızı giriniz:")</a:t>
            </a:r>
            <a:br>
              <a:rPr lang="tr-TR" dirty="0"/>
            </a:br>
            <a:r>
              <a:rPr lang="tr-TR" dirty="0" err="1"/>
              <a:t>bolen</a:t>
            </a:r>
            <a:r>
              <a:rPr lang="tr-TR" dirty="0"/>
              <a:t>=</a:t>
            </a:r>
            <a:r>
              <a:rPr lang="tr-TR" dirty="0" err="1"/>
              <a:t>int</a:t>
            </a:r>
            <a:r>
              <a:rPr lang="tr-TR" dirty="0"/>
              <a:t>(</a:t>
            </a:r>
            <a:r>
              <a:rPr lang="tr-TR" dirty="0" err="1"/>
              <a:t>input</a:t>
            </a:r>
            <a:r>
              <a:rPr lang="tr-TR" dirty="0"/>
              <a:t>("Lütfen bölme için ikinci sayınızı giriniz:")</a:t>
            </a:r>
            <a:br>
              <a:rPr lang="tr-TR" dirty="0"/>
            </a:b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bolen</a:t>
            </a:r>
            <a:r>
              <a:rPr lang="tr-TR" dirty="0"/>
              <a:t>!=0:</a:t>
            </a:r>
            <a:br>
              <a:rPr lang="tr-TR" dirty="0"/>
            </a:br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 smtClean="0"/>
              <a:t>(bolum</a:t>
            </a:r>
            <a:r>
              <a:rPr lang="tr-TR" dirty="0"/>
              <a:t>,"/",</a:t>
            </a:r>
            <a:r>
              <a:rPr lang="tr-TR" dirty="0" err="1"/>
              <a:t>bolen</a:t>
            </a:r>
            <a:r>
              <a:rPr lang="tr-TR" dirty="0"/>
              <a:t>,"=", bolum/</a:t>
            </a:r>
            <a:r>
              <a:rPr lang="tr-TR" dirty="0" err="1"/>
              <a:t>bolen</a:t>
            </a:r>
            <a:r>
              <a:rPr lang="tr-TR" dirty="0"/>
              <a:t>)</a:t>
            </a:r>
            <a:br>
              <a:rPr lang="tr-TR" dirty="0"/>
            </a:br>
            <a:r>
              <a:rPr lang="tr-TR" dirty="0"/>
              <a:t>else</a:t>
            </a:r>
            <a:br>
              <a:rPr lang="tr-TR" dirty="0"/>
            </a:br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/>
              <a:t>("Sıfıra bölme işlemi yapılamaz.")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79512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r>
              <a:rPr lang="tr-TR" dirty="0" smtClean="0"/>
              <a:t>Lütfen </a:t>
            </a:r>
            <a:r>
              <a:rPr lang="tr-TR" dirty="0"/>
              <a:t>bölme için iki sayı giriniz.</a:t>
            </a:r>
            <a:br>
              <a:rPr lang="tr-TR" dirty="0"/>
            </a:br>
            <a:r>
              <a:rPr lang="tr-TR" dirty="0"/>
              <a:t>Lütfen bölme için ilk sayınızı giriniz:32</a:t>
            </a:r>
            <a:br>
              <a:rPr lang="tr-TR" dirty="0"/>
            </a:br>
            <a:r>
              <a:rPr lang="tr-TR" dirty="0"/>
              <a:t>Lütfen bölme için ikinci sayınızı giriniz:0</a:t>
            </a:r>
            <a:br>
              <a:rPr lang="tr-TR" dirty="0"/>
            </a:br>
            <a:r>
              <a:rPr lang="tr-TR" dirty="0"/>
              <a:t>Sıfıra bölme işlemi yapılamaz.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38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430124"/>
            <a:ext cx="6318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# Ağacın boyunu sorgulayan program.</a:t>
            </a:r>
            <a:br>
              <a:rPr lang="tr-TR" dirty="0"/>
            </a:br>
            <a:r>
              <a:rPr lang="tr-TR" dirty="0"/>
              <a:t>boy = </a:t>
            </a:r>
            <a:r>
              <a:rPr lang="tr-TR" dirty="0" err="1"/>
              <a:t>input</a:t>
            </a:r>
            <a:r>
              <a:rPr lang="tr-TR" dirty="0"/>
              <a:t>("Ağacın boyu kaç cm? ")</a:t>
            </a:r>
            <a:br>
              <a:rPr lang="tr-TR" dirty="0"/>
            </a:b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int</a:t>
            </a:r>
            <a:r>
              <a:rPr lang="tr-TR" dirty="0"/>
              <a:t>(boy) &gt; 150:</a:t>
            </a:r>
            <a:br>
              <a:rPr lang="tr-TR" dirty="0"/>
            </a:br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 smtClean="0"/>
              <a:t> </a:t>
            </a:r>
            <a:r>
              <a:rPr lang="tr-TR" dirty="0"/>
              <a:t>("Ağacın boyu uzun demek ki!")</a:t>
            </a:r>
            <a:br>
              <a:rPr lang="tr-TR" dirty="0"/>
            </a:br>
            <a:r>
              <a:rPr lang="tr-TR" dirty="0"/>
              <a:t>else:</a:t>
            </a:r>
            <a:br>
              <a:rPr lang="tr-TR" dirty="0"/>
            </a:br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 smtClean="0"/>
              <a:t> </a:t>
            </a:r>
            <a:r>
              <a:rPr lang="tr-TR" dirty="0"/>
              <a:t>("Ağacın boyu kısa")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-else Yapısı Örnek -3</a:t>
            </a:r>
            <a:endParaRPr lang="tr-TR" dirty="0"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5536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endParaRPr lang="tr-TR" dirty="0" smtClean="0"/>
          </a:p>
          <a:p>
            <a:r>
              <a:rPr lang="tr-TR" dirty="0" smtClean="0"/>
              <a:t>Ağacın boyu kaç cm? 128</a:t>
            </a:r>
          </a:p>
          <a:p>
            <a:r>
              <a:rPr lang="tr-TR" dirty="0" smtClean="0"/>
              <a:t>Ağacın boyu kısa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21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98884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# Girilen sayının 10 dan küçük , büyük ve eşit olmasına göre ekrana yazı yazan program</a:t>
            </a:r>
          </a:p>
          <a:p>
            <a:endParaRPr lang="tr-TR" dirty="0">
              <a:solidFill>
                <a:srgbClr val="000000"/>
              </a:solidFill>
              <a:latin typeface="SFTT100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SFTT1000"/>
              </a:rPr>
              <a:t>sayı</a:t>
            </a:r>
            <a:r>
              <a:rPr lang="en-US" dirty="0" smtClean="0">
                <a:solidFill>
                  <a:srgbClr val="000000"/>
                </a:solidFill>
                <a:latin typeface="SFTT1000"/>
              </a:rPr>
              <a:t>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en-US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input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Bir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sayı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giriniz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: 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"Girdiğiniz sayı 10'dan büyüktür!"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"Girdiğiniz sayı 10'dan küçüktür!"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"Girdiğiniz sayı 10'dur!"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-else Yapısı Örnek -4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4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Yorum ve Açıklama Satırları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/>
              <a:t>Program içerisinde kod blokları arasına yorum ya da açıklama eklemek için </a:t>
            </a:r>
            <a:r>
              <a:rPr lang="tr-TR" sz="3200" b="1" dirty="0" smtClean="0">
                <a:solidFill>
                  <a:srgbClr val="FF0000"/>
                </a:solidFill>
              </a:rPr>
              <a:t>#</a:t>
            </a:r>
            <a:r>
              <a:rPr lang="tr-TR" sz="2800" dirty="0" smtClean="0"/>
              <a:t> kullanılır. 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/>
              <a:t>	</a:t>
            </a:r>
            <a:r>
              <a:rPr lang="tr-TR" sz="2000" dirty="0" smtClean="0">
                <a:latin typeface="Consolas" panose="020B0609020204030204" pitchFamily="49" charset="0"/>
              </a:rPr>
              <a:t>kalan=sayi1 % sayi2 </a:t>
            </a: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ilk sayının ikinci sayıya 	bölümünden kalanı, kalan değişkenine atar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-----------------------------------------------------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Bu program basit bir hesap makinası uygulamasıdır.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sayi1=10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sayi2=20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……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……</a:t>
            </a:r>
            <a:endParaRPr lang="tr-TR" sz="2000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696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19675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"""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Dünyanın en gelişmiş </a:t>
            </a:r>
            <a:r>
              <a:rPr lang="tr-TR" dirty="0" err="1">
                <a:solidFill>
                  <a:srgbClr val="4071A1"/>
                </a:solidFill>
                <a:latin typeface="SFTT1000"/>
              </a:rPr>
              <a:t>e.posta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 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hizmetine </a:t>
            </a:r>
            <a:r>
              <a:rPr lang="tr-TR" dirty="0" err="1" smtClean="0">
                <a:solidFill>
                  <a:srgbClr val="4071A1"/>
                </a:solidFill>
                <a:latin typeface="SFTT1000"/>
              </a:rPr>
              <a:t>hoşgeldiniz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. Yalnız hizmetimizden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yararlanmak için önce sisteme 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giriş yapmalısınız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.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"""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0000"/>
                </a:solidFill>
                <a:latin typeface="SFTT1000"/>
              </a:rPr>
              <a:t>parola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"Parola: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parola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"12345678"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"Sisteme </a:t>
            </a:r>
            <a:r>
              <a:rPr lang="tr-TR" dirty="0" err="1">
                <a:solidFill>
                  <a:srgbClr val="4071A1"/>
                </a:solidFill>
                <a:latin typeface="SFTT1000"/>
              </a:rPr>
              <a:t>Hoşgeldiniz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if</a:t>
            </a:r>
            <a:r>
              <a:rPr lang="tr-TR" dirty="0" smtClean="0">
                <a:latin typeface="+mn-lt"/>
              </a:rPr>
              <a:t> -else Yapısı Örnek -5</a:t>
            </a:r>
            <a:endParaRPr lang="tr-TR" dirty="0"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1520" y="429309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"Programdan çıkmak istediğinize emin misiniz? \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Eminseniz 'e' harfine basın 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"e"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"Güle güle!"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else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"Peki, biraz daha sohbet edelim!"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55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3396"/>
              </p:ext>
            </p:extLst>
          </p:nvPr>
        </p:nvGraphicFramePr>
        <p:xfrm>
          <a:off x="179512" y="2072441"/>
          <a:ext cx="8202752" cy="3245147"/>
        </p:xfrm>
        <a:graphic>
          <a:graphicData uri="http://schemas.openxmlformats.org/drawingml/2006/table">
            <a:tbl>
              <a:tblPr/>
              <a:tblGrid>
                <a:gridCol w="222311"/>
                <a:gridCol w="7980441"/>
              </a:tblGrid>
              <a:tr h="3245147">
                <a:tc>
                  <a:txBody>
                    <a:bodyPr/>
                    <a:lstStyle/>
                    <a:p>
                      <a:pPr algn="ctr" fontAlgn="base"/>
                      <a:r>
                        <a:rPr lang="tr-TR" sz="18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1</a:t>
                      </a:r>
                    </a:p>
                    <a:p>
                      <a:pPr algn="ctr" fontAlgn="base"/>
                      <a:r>
                        <a:rPr lang="tr-TR" sz="1800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2</a:t>
                      </a:r>
                    </a:p>
                    <a:p>
                      <a:pPr algn="ctr" fontAlgn="base"/>
                      <a:r>
                        <a:rPr lang="tr-TR" sz="18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3</a:t>
                      </a:r>
                    </a:p>
                    <a:p>
                      <a:pPr algn="ctr" fontAlgn="base"/>
                      <a:r>
                        <a:rPr lang="tr-TR" sz="1800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4</a:t>
                      </a:r>
                    </a:p>
                    <a:p>
                      <a:pPr algn="ctr" fontAlgn="base"/>
                      <a:r>
                        <a:rPr lang="tr-TR" sz="18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5</a:t>
                      </a:r>
                    </a:p>
                    <a:p>
                      <a:pPr algn="ctr" fontAlgn="base"/>
                      <a:r>
                        <a:rPr lang="tr-TR" sz="1800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6</a:t>
                      </a:r>
                    </a:p>
                  </a:txBody>
                  <a:tcPr marL="89533" marR="89533" marT="44767" marB="447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tr-TR" sz="1800" dirty="0">
                          <a:solidFill>
                            <a:srgbClr val="FF8000"/>
                          </a:solidFill>
                          <a:effectLst/>
                          <a:latin typeface="inherit"/>
                        </a:rPr>
                        <a:t>#Öncelikle sorumuzu oluşturalım.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girinlen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=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 err="1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int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800" dirty="0" err="1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input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('lütfen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bir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sayı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yazınız'))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FF8000"/>
                          </a:solidFill>
                          <a:effectLst/>
                          <a:latin typeface="inherit"/>
                        </a:rPr>
                        <a:t># Burada </a:t>
                      </a:r>
                      <a:r>
                        <a:rPr lang="tr-TR" sz="1800" dirty="0" err="1">
                          <a:solidFill>
                            <a:srgbClr val="FF8000"/>
                          </a:solidFill>
                          <a:effectLst/>
                          <a:latin typeface="inherit"/>
                        </a:rPr>
                        <a:t>int</a:t>
                      </a:r>
                      <a:r>
                        <a:rPr lang="tr-TR" sz="1800" dirty="0">
                          <a:solidFill>
                            <a:srgbClr val="FF8000"/>
                          </a:solidFill>
                          <a:effectLst/>
                          <a:latin typeface="inherit"/>
                        </a:rPr>
                        <a:t> tipinde giriş istiyoruz.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tr-TR" sz="1800" dirty="0" err="1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if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girinlen</a:t>
                      </a:r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&gt;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0):</a:t>
                      </a:r>
                    </a:p>
                    <a:p>
                      <a:pPr algn="l" fontAlgn="base"/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    </a:t>
                      </a:r>
                      <a:r>
                        <a:rPr lang="tr-TR" sz="1800" dirty="0" err="1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print</a:t>
                      </a:r>
                      <a:r>
                        <a:rPr lang="tr-TR" sz="180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(‘sayı pozitif’)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tr-TR" sz="1800" dirty="0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else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:</a:t>
                      </a:r>
                    </a:p>
                    <a:p>
                      <a:pPr algn="l" fontAlgn="base"/>
                      <a:r>
                        <a:rPr lang="tr-TR" sz="1800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    </a:t>
                      </a:r>
                      <a:r>
                        <a:rPr lang="tr-TR" sz="1800" dirty="0" err="1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print</a:t>
                      </a:r>
                      <a:r>
                        <a:rPr lang="tr-TR" sz="1800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(‘negatif’)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89533" marR="89533" marT="44767" marB="447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814155"/>
            <a:ext cx="72507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dirty="0"/>
              <a:t>Örneğin Kullanıcıdan gelen sayının mutlak değerini almaya çalışalım.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2081213"/>
            <a:ext cx="9144000" cy="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inherit"/>
                <a:cs typeface="Arial" pitchFamily="34" charset="0"/>
              </a:rPr>
              <a:t>Python</a:t>
            </a:r>
            <a:endParaRPr kumimoji="0" lang="tr-TR" altLang="tr-TR" sz="900" b="0" i="0" u="none" strike="noStrike" cap="none" normalizeH="0" baseline="0" smtClean="0">
              <a:ln>
                <a:noFill/>
              </a:ln>
              <a:solidFill>
                <a:srgbClr val="848991"/>
              </a:solidFill>
              <a:effectLst/>
              <a:latin typeface="Monac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4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sz="4400" dirty="0" smtClean="0">
                <a:latin typeface="+mn-lt"/>
              </a:rPr>
              <a:t>Koşul İfadeleri (</a:t>
            </a:r>
            <a:r>
              <a:rPr lang="tr-TR" sz="4400" dirty="0" err="1" smtClean="0">
                <a:latin typeface="+mn-lt"/>
              </a:rPr>
              <a:t>if</a:t>
            </a:r>
            <a:r>
              <a:rPr lang="tr-TR" sz="4400" dirty="0" smtClean="0">
                <a:latin typeface="+mn-lt"/>
              </a:rPr>
              <a:t> – elif yapısı)</a:t>
            </a:r>
            <a:endParaRPr lang="tr-TR" sz="4400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-377832" y="1573786"/>
            <a:ext cx="3654411" cy="376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	</a:t>
            </a:r>
            <a:r>
              <a:rPr lang="tr-TR" sz="28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koşul: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komutlar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elif: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komutlar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elif</a:t>
            </a: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komutlar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…</a:t>
            </a:r>
            <a:endParaRPr lang="tr-TR" sz="28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grpSp>
        <p:nvGrpSpPr>
          <p:cNvPr id="55" name="Grup 54"/>
          <p:cNvGrpSpPr/>
          <p:nvPr/>
        </p:nvGrpSpPr>
        <p:grpSpPr>
          <a:xfrm>
            <a:off x="3720593" y="1700808"/>
            <a:ext cx="5099880" cy="4909464"/>
            <a:chOff x="3491880" y="1340768"/>
            <a:chExt cx="5181767" cy="5405096"/>
          </a:xfrm>
        </p:grpSpPr>
        <p:cxnSp>
          <p:nvCxnSpPr>
            <p:cNvPr id="4" name="Düz Ok Bağlayıcısı 3"/>
            <p:cNvCxnSpPr/>
            <p:nvPr/>
          </p:nvCxnSpPr>
          <p:spPr>
            <a:xfrm>
              <a:off x="5932466" y="1340768"/>
              <a:ext cx="0" cy="504056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Elmas 7"/>
            <p:cNvSpPr/>
            <p:nvPr/>
          </p:nvSpPr>
          <p:spPr>
            <a:xfrm>
              <a:off x="5230388" y="1838875"/>
              <a:ext cx="1404156" cy="141377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err="1" smtClean="0"/>
                <a:t>if</a:t>
              </a:r>
              <a:r>
                <a:rPr lang="tr-TR" dirty="0"/>
                <a:t> </a:t>
              </a:r>
              <a:r>
                <a:rPr lang="tr-TR" dirty="0" smtClean="0"/>
                <a:t>kodu</a:t>
              </a:r>
              <a:endParaRPr lang="tr-TR" dirty="0"/>
            </a:p>
          </p:txBody>
        </p:sp>
        <p:cxnSp>
          <p:nvCxnSpPr>
            <p:cNvPr id="12" name="Dirsek Bağlayıcısı 11"/>
            <p:cNvCxnSpPr>
              <a:stCxn id="8" idx="3"/>
              <a:endCxn id="13" idx="0"/>
            </p:cNvCxnSpPr>
            <p:nvPr/>
          </p:nvCxnSpPr>
          <p:spPr>
            <a:xfrm>
              <a:off x="6634544" y="2545762"/>
              <a:ext cx="1349909" cy="78429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Dikdörtgen 12"/>
            <p:cNvSpPr/>
            <p:nvPr/>
          </p:nvSpPr>
          <p:spPr>
            <a:xfrm>
              <a:off x="7372385" y="3330054"/>
              <a:ext cx="122413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komutlar</a:t>
              </a:r>
              <a:endParaRPr lang="tr-TR" dirty="0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6681755" y="2116328"/>
              <a:ext cx="1991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doğru  ise</a:t>
              </a:r>
              <a:endParaRPr lang="tr-TR" dirty="0"/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3925561" y="3233785"/>
              <a:ext cx="192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yanlış ise</a:t>
              </a:r>
              <a:endParaRPr lang="tr-TR" dirty="0"/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5320398" y="5684886"/>
              <a:ext cx="122413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komutlar</a:t>
              </a:r>
              <a:endParaRPr lang="tr-TR" dirty="0"/>
            </a:p>
          </p:txBody>
        </p:sp>
        <p:cxnSp>
          <p:nvCxnSpPr>
            <p:cNvPr id="23" name="Düz Ok Bağlayıcısı 22"/>
            <p:cNvCxnSpPr>
              <a:stCxn id="18" idx="2"/>
            </p:cNvCxnSpPr>
            <p:nvPr/>
          </p:nvCxnSpPr>
          <p:spPr>
            <a:xfrm>
              <a:off x="5932466" y="6044926"/>
              <a:ext cx="5191" cy="7009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Elmas 31"/>
            <p:cNvSpPr/>
            <p:nvPr/>
          </p:nvSpPr>
          <p:spPr>
            <a:xfrm>
              <a:off x="5227510" y="3570175"/>
              <a:ext cx="1404156" cy="141377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elif kodu</a:t>
              </a:r>
              <a:endParaRPr lang="tr-TR" dirty="0"/>
            </a:p>
          </p:txBody>
        </p:sp>
        <p:cxnSp>
          <p:nvCxnSpPr>
            <p:cNvPr id="35" name="Düz Ok Bağlayıcısı 34"/>
            <p:cNvCxnSpPr>
              <a:stCxn id="8" idx="2"/>
              <a:endCxn id="32" idx="0"/>
            </p:cNvCxnSpPr>
            <p:nvPr/>
          </p:nvCxnSpPr>
          <p:spPr>
            <a:xfrm flipH="1">
              <a:off x="5929588" y="3252648"/>
              <a:ext cx="2878" cy="3175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Metin kutusu 36"/>
            <p:cNvSpPr txBox="1"/>
            <p:nvPr/>
          </p:nvSpPr>
          <p:spPr>
            <a:xfrm>
              <a:off x="3491880" y="3812677"/>
              <a:ext cx="1991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doğru  ise</a:t>
              </a:r>
              <a:endParaRPr lang="tr-TR" dirty="0"/>
            </a:p>
          </p:txBody>
        </p:sp>
        <p:cxnSp>
          <p:nvCxnSpPr>
            <p:cNvPr id="39" name="Dirsek Bağlayıcısı 38"/>
            <p:cNvCxnSpPr>
              <a:stCxn id="32" idx="1"/>
              <a:endCxn id="40" idx="0"/>
            </p:cNvCxnSpPr>
            <p:nvPr/>
          </p:nvCxnSpPr>
          <p:spPr>
            <a:xfrm rot="10800000" flipV="1">
              <a:off x="4387408" y="4277061"/>
              <a:ext cx="840102" cy="65972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3775340" y="4936789"/>
              <a:ext cx="122413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komutlar</a:t>
              </a:r>
              <a:endParaRPr lang="tr-TR" dirty="0"/>
            </a:p>
          </p:txBody>
        </p:sp>
        <p:cxnSp>
          <p:nvCxnSpPr>
            <p:cNvPr id="41" name="Düz Ok Bağlayıcısı 40"/>
            <p:cNvCxnSpPr>
              <a:endCxn id="18" idx="0"/>
            </p:cNvCxnSpPr>
            <p:nvPr/>
          </p:nvCxnSpPr>
          <p:spPr>
            <a:xfrm>
              <a:off x="5929588" y="5014714"/>
              <a:ext cx="2878" cy="6701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Metin kutusu 42"/>
            <p:cNvSpPr txBox="1"/>
            <p:nvPr/>
          </p:nvSpPr>
          <p:spPr>
            <a:xfrm>
              <a:off x="5871742" y="5116809"/>
              <a:ext cx="192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Koşullar yanlış ise</a:t>
              </a:r>
              <a:endParaRPr lang="tr-TR" dirty="0"/>
            </a:p>
          </p:txBody>
        </p:sp>
        <p:cxnSp>
          <p:nvCxnSpPr>
            <p:cNvPr id="48" name="Dirsek Bağlayıcısı 47"/>
            <p:cNvCxnSpPr>
              <a:stCxn id="13" idx="2"/>
            </p:cNvCxnSpPr>
            <p:nvPr/>
          </p:nvCxnSpPr>
          <p:spPr>
            <a:xfrm rot="5400000">
              <a:off x="5595040" y="4032711"/>
              <a:ext cx="2732030" cy="2046796"/>
            </a:xfrm>
            <a:prstGeom prst="bentConnector3">
              <a:avLst>
                <a:gd name="adj1" fmla="val 99955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Dirsek Bağlayıcısı 53"/>
            <p:cNvCxnSpPr>
              <a:stCxn id="40" idx="2"/>
            </p:cNvCxnSpPr>
            <p:nvPr/>
          </p:nvCxnSpPr>
          <p:spPr>
            <a:xfrm rot="16200000" flipH="1">
              <a:off x="4599885" y="5084351"/>
              <a:ext cx="1125295" cy="155024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808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83671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20435C"/>
                </a:solidFill>
                <a:latin typeface="DroidSans-Bold"/>
              </a:rPr>
              <a:t>elif</a:t>
            </a:r>
          </a:p>
          <a:p>
            <a:r>
              <a:rPr lang="tr-TR" dirty="0" err="1">
                <a:solidFill>
                  <a:srgbClr val="000000"/>
                </a:solidFill>
                <a:latin typeface="DroidSans"/>
              </a:rPr>
              <a:t>Python’da</a:t>
            </a:r>
            <a:r>
              <a:rPr lang="tr-TR" dirty="0">
                <a:solidFill>
                  <a:srgbClr val="000000"/>
                </a:solidFill>
                <a:latin typeface="DroidSans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SFTT1095"/>
              </a:rPr>
              <a:t>if</a:t>
            </a:r>
            <a:r>
              <a:rPr lang="tr-TR" dirty="0">
                <a:solidFill>
                  <a:srgbClr val="000000"/>
                </a:solidFill>
                <a:latin typeface="SFTT1095"/>
              </a:rPr>
              <a:t> </a:t>
            </a:r>
            <a:r>
              <a:rPr lang="tr-TR" dirty="0">
                <a:solidFill>
                  <a:srgbClr val="000000"/>
                </a:solidFill>
                <a:latin typeface="DroidSans"/>
              </a:rPr>
              <a:t>deyimleriyle birlikte kullanılan ve yine </a:t>
            </a:r>
            <a:r>
              <a:rPr lang="tr-TR" dirty="0" err="1">
                <a:solidFill>
                  <a:srgbClr val="000000"/>
                </a:solidFill>
                <a:latin typeface="DroidSans"/>
              </a:rPr>
              <a:t>kosul</a:t>
            </a:r>
            <a:r>
              <a:rPr lang="tr-TR" dirty="0">
                <a:solidFill>
                  <a:srgbClr val="000000"/>
                </a:solidFill>
                <a:latin typeface="DroidSans"/>
              </a:rPr>
              <a:t> belirten bir </a:t>
            </a:r>
            <a:r>
              <a:rPr lang="tr-TR" dirty="0" err="1">
                <a:solidFill>
                  <a:srgbClr val="000000"/>
                </a:solidFill>
                <a:latin typeface="DroidSans"/>
              </a:rPr>
              <a:t>baska</a:t>
            </a:r>
            <a:r>
              <a:rPr lang="tr-TR" dirty="0">
                <a:solidFill>
                  <a:srgbClr val="000000"/>
                </a:solidFill>
                <a:latin typeface="DroidSans"/>
              </a:rPr>
              <a:t> deyim de </a:t>
            </a:r>
            <a:r>
              <a:rPr lang="tr-TR" dirty="0">
                <a:solidFill>
                  <a:srgbClr val="000000"/>
                </a:solidFill>
                <a:latin typeface="SFTT1095"/>
              </a:rPr>
              <a:t>elif</a:t>
            </a:r>
          </a:p>
          <a:p>
            <a:r>
              <a:rPr lang="tr-TR" dirty="0">
                <a:solidFill>
                  <a:srgbClr val="000000"/>
                </a:solidFill>
                <a:latin typeface="DroidSans"/>
              </a:rPr>
              <a:t>deyimidir. Buna söyle bir örnek verebiliriz:</a:t>
            </a:r>
          </a:p>
          <a:p>
            <a:endParaRPr lang="tr-TR" sz="1400" dirty="0" smtClean="0">
              <a:solidFill>
                <a:srgbClr val="000000"/>
              </a:solidFill>
              <a:latin typeface="SFTT1000"/>
            </a:endParaRPr>
          </a:p>
          <a:p>
            <a:r>
              <a:rPr lang="tr-TR" sz="2000" dirty="0" smtClean="0">
                <a:solidFill>
                  <a:srgbClr val="000000"/>
                </a:solidFill>
                <a:latin typeface="SFTT1000"/>
              </a:rPr>
              <a:t>yaş </a:t>
            </a:r>
            <a:r>
              <a:rPr lang="tr-TR" sz="2000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sz="2000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>
                <a:solidFill>
                  <a:srgbClr val="4071A1"/>
                </a:solidFill>
                <a:latin typeface="SFTT1000"/>
              </a:rPr>
              <a:t>"Yaşınız: "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endParaRPr lang="tr-TR" sz="2000" dirty="0" smtClean="0">
              <a:solidFill>
                <a:srgbClr val="007121"/>
              </a:solidFill>
              <a:latin typeface="SFTT1000"/>
            </a:endParaRPr>
          </a:p>
          <a:p>
            <a:r>
              <a:rPr lang="tr-TR" sz="2000" dirty="0" err="1" smtClean="0">
                <a:solidFill>
                  <a:srgbClr val="007121"/>
                </a:solidFill>
                <a:latin typeface="SFTT1000"/>
              </a:rPr>
              <a:t>if</a:t>
            </a:r>
            <a:r>
              <a:rPr lang="tr-TR" sz="2000" dirty="0" smtClean="0">
                <a:solidFill>
                  <a:srgbClr val="007121"/>
                </a:solidFill>
                <a:latin typeface="SFTT1000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yaş </a:t>
            </a:r>
            <a:r>
              <a:rPr lang="tr-TR" sz="2000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sz="2000" dirty="0">
                <a:solidFill>
                  <a:srgbClr val="21804F"/>
                </a:solidFill>
                <a:latin typeface="SFTT1000"/>
              </a:rPr>
              <a:t>18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sz="2000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sz="2000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>
                <a:solidFill>
                  <a:srgbClr val="4071A1"/>
                </a:solidFill>
                <a:latin typeface="SFTT1000"/>
              </a:rPr>
              <a:t>"18 iyidir!"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sz="2000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yaş </a:t>
            </a:r>
            <a:r>
              <a:rPr lang="tr-TR" sz="2000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tr-TR" sz="2000" dirty="0">
                <a:solidFill>
                  <a:srgbClr val="21804F"/>
                </a:solidFill>
                <a:latin typeface="SFTT1000"/>
              </a:rPr>
              <a:t>0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sz="2000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sz="2000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>
                <a:solidFill>
                  <a:srgbClr val="4071A1"/>
                </a:solidFill>
                <a:latin typeface="SFTT1000"/>
              </a:rPr>
              <a:t>"Yok canım, daha neler!..."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sz="2000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yaş </a:t>
            </a:r>
            <a:r>
              <a:rPr lang="tr-TR" sz="2000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tr-TR" sz="2000" dirty="0">
                <a:solidFill>
                  <a:srgbClr val="21804F"/>
                </a:solidFill>
                <a:latin typeface="SFTT1000"/>
              </a:rPr>
              <a:t>18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sz="2000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sz="2000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>
                <a:solidFill>
                  <a:srgbClr val="4071A1"/>
                </a:solidFill>
                <a:latin typeface="SFTT1000"/>
              </a:rPr>
              <a:t>"Genç bir kardeşimizsin!"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sz="2000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yaş </a:t>
            </a:r>
            <a:r>
              <a:rPr lang="tr-TR" sz="2000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tr-TR" sz="2000" dirty="0">
                <a:solidFill>
                  <a:srgbClr val="21804F"/>
                </a:solidFill>
                <a:latin typeface="SFTT1000"/>
              </a:rPr>
              <a:t>18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sz="2000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sz="2000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sz="2000" dirty="0">
                <a:solidFill>
                  <a:srgbClr val="4071A1"/>
                </a:solidFill>
                <a:latin typeface="SFTT1000"/>
              </a:rPr>
              <a:t>"Eh, artık yaş yavaş yavaş kemale eriyor!"</a:t>
            </a:r>
            <a:r>
              <a:rPr lang="tr-TR" sz="2000" dirty="0">
                <a:solidFill>
                  <a:srgbClr val="000000"/>
                </a:solidFill>
                <a:latin typeface="SFTT1000"/>
              </a:rPr>
              <a:t>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249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0527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latin typeface="DroidSans"/>
              </a:rPr>
              <a:t>eger</a:t>
            </a:r>
            <a:r>
              <a:rPr lang="tr-TR" b="1" dirty="0" smtClean="0">
                <a:latin typeface="DroidSans"/>
              </a:rPr>
              <a:t> </a:t>
            </a:r>
            <a:r>
              <a:rPr lang="tr-TR" b="1" dirty="0" err="1">
                <a:latin typeface="SFTT1095"/>
              </a:rPr>
              <a:t>if</a:t>
            </a:r>
            <a:r>
              <a:rPr lang="tr-TR" b="1" dirty="0">
                <a:latin typeface="SFTT1095"/>
              </a:rPr>
              <a:t> </a:t>
            </a:r>
            <a:r>
              <a:rPr lang="tr-TR" b="1" dirty="0">
                <a:latin typeface="DroidSans"/>
              </a:rPr>
              <a:t>deyiminden sonra </a:t>
            </a:r>
            <a:r>
              <a:rPr lang="tr-TR" b="1" dirty="0">
                <a:latin typeface="SFTT1095"/>
              </a:rPr>
              <a:t>elif </a:t>
            </a:r>
            <a:r>
              <a:rPr lang="tr-TR" b="1" dirty="0" smtClean="0">
                <a:latin typeface="DroidSans"/>
              </a:rPr>
              <a:t>deyimini kullanırsak</a:t>
            </a:r>
            <a:r>
              <a:rPr lang="tr-TR" dirty="0">
                <a:latin typeface="DroidSans"/>
              </a:rPr>
              <a:t>, </a:t>
            </a:r>
            <a:r>
              <a:rPr lang="tr-TR" dirty="0" err="1">
                <a:latin typeface="DroidSans"/>
              </a:rPr>
              <a:t>Python</a:t>
            </a:r>
            <a:r>
              <a:rPr lang="tr-TR" dirty="0">
                <a:latin typeface="DroidSans"/>
              </a:rPr>
              <a:t> </a:t>
            </a:r>
            <a:r>
              <a:rPr lang="tr-TR" b="1" dirty="0" err="1">
                <a:latin typeface="DroidSans"/>
              </a:rPr>
              <a:t>dogru</a:t>
            </a:r>
            <a:r>
              <a:rPr lang="tr-TR" b="1" dirty="0">
                <a:latin typeface="DroidSans"/>
              </a:rPr>
              <a:t> </a:t>
            </a:r>
            <a:r>
              <a:rPr lang="tr-TR" dirty="0">
                <a:latin typeface="DroidSans"/>
              </a:rPr>
              <a:t>olan </a:t>
            </a:r>
            <a:r>
              <a:rPr lang="tr-TR" b="1" dirty="0">
                <a:latin typeface="DroidSans"/>
              </a:rPr>
              <a:t>ilk sonucu </a:t>
            </a:r>
            <a:r>
              <a:rPr lang="tr-TR" dirty="0">
                <a:latin typeface="DroidSans"/>
              </a:rPr>
              <a:t>listelemekle yetinecektir.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40474" y="2348880"/>
            <a:ext cx="8222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en-US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input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Bir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sayı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giriniz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: 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"verdiğiniz sayı 100'den küçüktür."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50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"verdiğiniz sayı 50'den küçüktür."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"verdiğiniz sayı 100'dür."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150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"verdiğiniz sayı 150'den büyüktür."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100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"verdiğiniz sayı 100'den büyüktür."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3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Farklı Bir Sorgulama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896448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tr-TR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pt-BR" dirty="0" smtClean="0">
                <a:solidFill>
                  <a:schemeClr val="tx1"/>
                </a:solidFill>
                <a:latin typeface="Consolas" panose="020B0609020204030204" pitchFamily="49" charset="0"/>
              </a:rPr>
              <a:t>n </a:t>
            </a:r>
            <a:r>
              <a:rPr lang="pt-BR" dirty="0">
                <a:solidFill>
                  <a:schemeClr val="tx1"/>
                </a:solidFill>
                <a:latin typeface="Consolas" panose="020B0609020204030204" pitchFamily="49" charset="0"/>
              </a:rPr>
              <a:t>= int(input("Bir sayı giriniz: "))</a:t>
            </a:r>
          </a:p>
          <a:p>
            <a:pPr marL="400050" lvl="1" indent="0">
              <a:buNone/>
            </a:pPr>
            <a:r>
              <a:rPr lang="pt-BR" dirty="0">
                <a:solidFill>
                  <a:schemeClr val="tx1"/>
                </a:solidFill>
                <a:latin typeface="Consolas" panose="020B0609020204030204" pitchFamily="49" charset="0"/>
              </a:rPr>
              <a:t>print("|", n, "| = ",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(-n if n &lt; 0 else n)</a:t>
            </a:r>
            <a:r>
              <a:rPr lang="pt-BR" dirty="0">
                <a:solidFill>
                  <a:schemeClr val="tx1"/>
                </a:solidFill>
                <a:latin typeface="Consolas" panose="020B0609020204030204" pitchFamily="49" charset="0"/>
              </a:rPr>
              <a:t>, sep</a:t>
            </a:r>
            <a:r>
              <a:rPr lang="pt-BR" dirty="0" smtClean="0">
                <a:solidFill>
                  <a:schemeClr val="tx1"/>
                </a:solidFill>
                <a:latin typeface="Consolas" panose="020B0609020204030204" pitchFamily="49" charset="0"/>
              </a:rPr>
              <a:t>="")</a:t>
            </a:r>
            <a:endParaRPr lang="tr-TR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pPr marL="400050" lvl="1" indent="0">
              <a:buNone/>
            </a:pP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Bir sayı giriniz: -45</a:t>
            </a:r>
          </a:p>
          <a:p>
            <a:pPr marL="400050" lvl="1" indent="0">
              <a:buNone/>
            </a:pP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|-45| = 45</a:t>
            </a:r>
            <a:endParaRPr lang="tr-TR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2" y="2276872"/>
            <a:ext cx="8633967" cy="7320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756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Sorgulama Operatörleri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>
                <a:solidFill>
                  <a:schemeClr val="tx1"/>
                </a:solidFill>
              </a:rPr>
              <a:t>Bir sorgulama içerisinde aynı anda birden çok koşul sorgulanabilir. Bunun için </a:t>
            </a:r>
            <a:r>
              <a:rPr lang="tr-TR" sz="2800" b="1" dirty="0" err="1" smtClean="0">
                <a:solidFill>
                  <a:srgbClr val="FF0000"/>
                </a:solidFill>
              </a:rPr>
              <a:t>and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ya da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or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operatörleri kullanılır.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sayi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("5-10 aralığında bir sayı giriniz: "))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sayi</a:t>
            </a: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&gt;=5 </a:t>
            </a:r>
            <a:r>
              <a:rPr lang="tr-TR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sayi</a:t>
            </a: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&lt;=10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("Girilen sayı aralıktadır.")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else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("Girilen sayı aralıkta değildir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.")</a:t>
            </a: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5-10 aralığında bir sayı giriniz: 4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Girilen sayı aralıkta değildir.</a:t>
            </a: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972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Mantıksal Sorgulama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29043"/>
              </p:ext>
            </p:extLst>
          </p:nvPr>
        </p:nvGraphicFramePr>
        <p:xfrm>
          <a:off x="179512" y="2492896"/>
          <a:ext cx="8640960" cy="3209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Sorgu 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Operatör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Sorgu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Sonuç</a:t>
                      </a:r>
                      <a:endParaRPr lang="tr-TR" dirty="0"/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and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and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and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True</a:t>
                      </a:r>
                      <a:endParaRPr lang="tr-TR" dirty="0"/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False</a:t>
                      </a:r>
                      <a:endParaRPr lang="tr-TR" dirty="0"/>
                    </a:p>
                  </a:txBody>
                  <a:tcPr anchor="ctr"/>
                </a:tc>
              </a:tr>
              <a:tr h="401187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802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sz="4800" dirty="0" smtClean="0">
                <a:latin typeface="+mn-lt"/>
              </a:rPr>
              <a:t>Mantıksal Sorgulama Örnek</a:t>
            </a:r>
            <a:endParaRPr lang="tr-TR" sz="4800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484784"/>
            <a:ext cx="5472608" cy="530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x, y, z= 3, 5, 7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1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== 3: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("1.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("1.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2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!= y - 2: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("2.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("2.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3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&gt;= 0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and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&lt; 10: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("3.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("3.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4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&gt; 0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or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&lt; 10: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("4.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("4. Yanlış") 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5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not x &lt; 0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or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not y&gt;0: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("5.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("5. Yanlış")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418548" y="1628800"/>
            <a:ext cx="2725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?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753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2204864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dirty="0"/>
              <a:t>Sabit değerler (ör. 34) ve değişkenler (ör. x) basit ifadelerdir. Değerleri ve değişkenleri birleştirmek </a:t>
            </a:r>
            <a:r>
              <a:rPr lang="tr-TR" dirty="0" smtClean="0"/>
              <a:t>ve daha </a:t>
            </a:r>
            <a:r>
              <a:rPr lang="tr-TR" dirty="0"/>
              <a:t>karmaşık ifadeler oluşturmak için operatörler kullanabiliriz. Aşağıdaki örnekte kullanıcı tarafından girilen 2 sayıyı toplamak için toplama operatörü kullanabiliriz.</a:t>
            </a:r>
            <a:br>
              <a:rPr lang="tr-TR" dirty="0"/>
            </a:br>
            <a:endParaRPr lang="tr-TR" dirty="0" smtClean="0"/>
          </a:p>
          <a:p>
            <a:endParaRPr lang="tr-TR" dirty="0"/>
          </a:p>
          <a:p>
            <a:r>
              <a:rPr lang="tr-TR" dirty="0" smtClean="0">
                <a:solidFill>
                  <a:schemeClr val="accent1"/>
                </a:solidFill>
              </a:rPr>
              <a:t>deger1 </a:t>
            </a:r>
            <a:r>
              <a:rPr lang="tr-TR" dirty="0">
                <a:solidFill>
                  <a:schemeClr val="accent1"/>
                </a:solidFill>
              </a:rPr>
              <a:t>= </a:t>
            </a:r>
            <a:r>
              <a:rPr lang="tr-TR" b="1" dirty="0" err="1" smtClean="0">
                <a:solidFill>
                  <a:schemeClr val="accent1"/>
                </a:solidFill>
              </a:rPr>
              <a:t>input</a:t>
            </a:r>
            <a:r>
              <a:rPr lang="tr-TR" dirty="0">
                <a:solidFill>
                  <a:schemeClr val="accent1"/>
                </a:solidFill>
              </a:rPr>
              <a:t>("Bir sayı giriniz: </a:t>
            </a:r>
            <a:r>
              <a:rPr lang="tr-TR" dirty="0" smtClean="0">
                <a:solidFill>
                  <a:schemeClr val="accent1"/>
                </a:solidFill>
              </a:rPr>
              <a:t>")</a:t>
            </a:r>
            <a:r>
              <a:rPr lang="tr-TR" dirty="0">
                <a:solidFill>
                  <a:schemeClr val="accent1"/>
                </a:solidFill>
              </a:rPr>
              <a:t/>
            </a:r>
            <a:br>
              <a:rPr lang="tr-TR" dirty="0">
                <a:solidFill>
                  <a:schemeClr val="accent1"/>
                </a:solidFill>
              </a:rPr>
            </a:br>
            <a:r>
              <a:rPr lang="tr-TR" dirty="0">
                <a:solidFill>
                  <a:schemeClr val="accent1"/>
                </a:solidFill>
              </a:rPr>
              <a:t>deger2 = </a:t>
            </a:r>
            <a:r>
              <a:rPr lang="tr-TR" dirty="0" err="1">
                <a:solidFill>
                  <a:schemeClr val="accent1"/>
                </a:solidFill>
              </a:rPr>
              <a:t>int</a:t>
            </a:r>
            <a:r>
              <a:rPr lang="tr-TR" dirty="0">
                <a:solidFill>
                  <a:schemeClr val="accent1"/>
                </a:solidFill>
              </a:rPr>
              <a:t>(</a:t>
            </a:r>
            <a:r>
              <a:rPr lang="tr-TR" dirty="0" err="1">
                <a:solidFill>
                  <a:schemeClr val="accent1"/>
                </a:solidFill>
              </a:rPr>
              <a:t>input</a:t>
            </a:r>
            <a:r>
              <a:rPr lang="tr-TR" dirty="0">
                <a:solidFill>
                  <a:schemeClr val="accent1"/>
                </a:solidFill>
              </a:rPr>
              <a:t>("Lütfen diğer sayıyı giriniz: "))</a:t>
            </a:r>
            <a:br>
              <a:rPr lang="tr-TR" dirty="0">
                <a:solidFill>
                  <a:schemeClr val="accent1"/>
                </a:solidFill>
              </a:rPr>
            </a:br>
            <a:r>
              <a:rPr lang="tr-TR" dirty="0">
                <a:solidFill>
                  <a:schemeClr val="accent1"/>
                </a:solidFill>
              </a:rPr>
              <a:t>toplam = deger1 + deger2</a:t>
            </a:r>
            <a:br>
              <a:rPr lang="tr-TR" dirty="0">
                <a:solidFill>
                  <a:schemeClr val="accent1"/>
                </a:solidFill>
              </a:rPr>
            </a:br>
            <a:r>
              <a:rPr lang="tr-TR" dirty="0" err="1">
                <a:solidFill>
                  <a:schemeClr val="accent1"/>
                </a:solidFill>
              </a:rPr>
              <a:t>print</a:t>
            </a:r>
            <a:r>
              <a:rPr lang="tr-TR" dirty="0">
                <a:solidFill>
                  <a:schemeClr val="accent1"/>
                </a:solidFill>
              </a:rPr>
              <a:t>(deger1, "+", deger2, "=", toplam) </a:t>
            </a: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smtClean="0"/>
              <a:t>Sabit Değerler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2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sz="4800" dirty="0" smtClean="0">
                <a:latin typeface="+mn-lt"/>
              </a:rPr>
              <a:t>Mantıksal Sorgulama Örnek</a:t>
            </a:r>
            <a:endParaRPr lang="tr-TR" sz="4800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484784"/>
            <a:ext cx="5472608" cy="530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x, y, z= 3, 5, 7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1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== 3: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("1.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("1.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2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!= y - 2: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("2.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("2.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3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&gt;= 0 </a:t>
            </a:r>
            <a:r>
              <a:rPr lang="tr-TR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&lt; 10: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("3.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("3. Yanlış")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4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&gt; 0 </a:t>
            </a:r>
            <a:r>
              <a:rPr lang="tr-TR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or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&lt; 10: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("4.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("4. Yanlış") 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#Sorgu 5</a:t>
            </a:r>
          </a:p>
          <a:p>
            <a:pPr marL="0" indent="0">
              <a:buNone/>
            </a:pP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 x &lt; 0 </a:t>
            </a:r>
            <a:r>
              <a:rPr lang="tr-TR" sz="18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or</a:t>
            </a:r>
            <a:r>
              <a:rPr lang="tr-TR" sz="18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not 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y&gt;0: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("5. Doğru")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else: </a:t>
            </a:r>
            <a:r>
              <a:rPr lang="tr-TR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1800" dirty="0">
                <a:solidFill>
                  <a:schemeClr val="tx1"/>
                </a:solidFill>
                <a:latin typeface="Consolas" panose="020B0609020204030204" pitchFamily="49" charset="0"/>
              </a:rPr>
              <a:t>("5. Yanlış")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418548" y="1628800"/>
            <a:ext cx="27254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endParaRPr lang="tr-TR" sz="2400" b="1" dirty="0"/>
          </a:p>
          <a:p>
            <a:r>
              <a:rPr lang="tr-TR" dirty="0">
                <a:latin typeface="Consolas" panose="020B0609020204030204" pitchFamily="49" charset="0"/>
              </a:rPr>
              <a:t>1. Doğru</a:t>
            </a:r>
          </a:p>
          <a:p>
            <a:r>
              <a:rPr lang="tr-TR" dirty="0">
                <a:latin typeface="Consolas" panose="020B0609020204030204" pitchFamily="49" charset="0"/>
              </a:rPr>
              <a:t>2. Yanlış</a:t>
            </a:r>
          </a:p>
          <a:p>
            <a:r>
              <a:rPr lang="tr-TR" dirty="0">
                <a:latin typeface="Consolas" panose="020B0609020204030204" pitchFamily="49" charset="0"/>
              </a:rPr>
              <a:t>3. Doğru</a:t>
            </a:r>
          </a:p>
          <a:p>
            <a:r>
              <a:rPr lang="tr-TR" dirty="0">
                <a:latin typeface="Consolas" panose="020B0609020204030204" pitchFamily="49" charset="0"/>
              </a:rPr>
              <a:t>4. Doğru</a:t>
            </a:r>
          </a:p>
          <a:p>
            <a:r>
              <a:rPr lang="tr-TR" dirty="0">
                <a:latin typeface="Consolas" panose="020B0609020204030204" pitchFamily="49" charset="0"/>
              </a:rPr>
              <a:t>5. Doğru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676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69269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rgbClr val="801AFF"/>
                </a:solidFill>
                <a:latin typeface="OpenSans-Bold"/>
              </a:rPr>
              <a:t>Pass</a:t>
            </a:r>
            <a:r>
              <a:rPr lang="tr-TR" sz="2400" b="1" dirty="0">
                <a:solidFill>
                  <a:srgbClr val="801AFF"/>
                </a:solidFill>
                <a:latin typeface="OpenSans-Bold"/>
              </a:rPr>
              <a:t> İfadesi</a:t>
            </a:r>
          </a:p>
          <a:p>
            <a:endParaRPr lang="tr-TR" dirty="0" smtClean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AGaramondPro-Regular"/>
              </a:rPr>
              <a:t>Pass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ifadesi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Python’da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herhangi bir işlem yapmadan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gececeğimiz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durumlarda kullanılır. Kısaca</a:t>
            </a:r>
          </a:p>
          <a:p>
            <a:endParaRPr lang="tr-TR" dirty="0" smtClean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“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Hicbir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şey yapmadan yola devam et!” anlamı katar.</a:t>
            </a: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x == 2: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(x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else: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pass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# x 2’ye eşit değilse hiçbir şey yapma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x == 2: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(x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)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# yalnızca x 2’ye eşitse yazdır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03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404664"/>
            <a:ext cx="92525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801AFF"/>
                </a:solidFill>
                <a:latin typeface="OpenSans-Bold"/>
              </a:rPr>
              <a:t>Kayan Noktalı Eşitlik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Eşitlik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operatoru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(==)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gercek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eşitlik olup olmadığını kontrol eder. Ancak kayan noktalı sayılarla işlem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yaparken bu durum sorun oluşturabilir.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Orneğin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,</a:t>
            </a: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d1 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= 1.11 - 1.10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d2 = 2.11 - 2.10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("d1 =", d1, " d2 =", d2)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d1 == d2: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("Aynı")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else: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("Farklı")</a:t>
            </a:r>
          </a:p>
          <a:p>
            <a:endParaRPr lang="tr-TR" dirty="0" smtClean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Normalde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, matematiksel işlem yapıldığında aşağıdaki gibi bir eşitliğin olduğu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gorulur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.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1.11 - 1.10 = 0.01 = 2.11 - 2.10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Ancak; bilgisayar sistemlerinde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tum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işlemler bitler ( 0 ve 1 ) ile yapıldığından sayıların hafızadaki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değerleri de bu şekilde tutulur. Kayan noktalı sayılar bilgisayar sisteminde ikilik tabanda karşılığı ve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bunun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kokust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şeklinde temsil edilir. Bu sebepledir ki;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d1 = 0.010000000000000009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d2 = 0.009999999999999787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olduğu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, yazılan kod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calıştırıldığı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zaman d1 ve d2’nin farklı olduğunu yazacaktır.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26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85689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801AFF"/>
                </a:solidFill>
                <a:latin typeface="OpenSans-Bold"/>
              </a:rPr>
              <a:t>İç İçe Koşul İfadeleri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Karşılaştırma yapıları kullanırken bazı durumlarda istenilen koşulların </a:t>
            </a:r>
            <a:r>
              <a:rPr lang="tr-TR" b="1" dirty="0">
                <a:solidFill>
                  <a:srgbClr val="000000"/>
                </a:solidFill>
                <a:latin typeface="AGaramondPro-Regular"/>
              </a:rPr>
              <a:t>birden fazla şarta aynı </a:t>
            </a:r>
            <a:r>
              <a:rPr lang="tr-TR" b="1" dirty="0" smtClean="0">
                <a:solidFill>
                  <a:srgbClr val="000000"/>
                </a:solidFill>
                <a:latin typeface="AGaramondPro-Regular"/>
              </a:rPr>
              <a:t>anda uyması </a:t>
            </a:r>
            <a:r>
              <a:rPr lang="tr-TR" b="1" dirty="0">
                <a:solidFill>
                  <a:srgbClr val="000000"/>
                </a:solidFill>
                <a:latin typeface="AGaramondPro-Regular"/>
              </a:rPr>
              <a:t>istenebilir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. </a:t>
            </a:r>
            <a:endParaRPr lang="tr-TR" dirty="0" smtClean="0">
              <a:solidFill>
                <a:srgbClr val="000000"/>
              </a:solidFill>
              <a:latin typeface="AGaramondPro-Regular"/>
            </a:endParaRPr>
          </a:p>
          <a:p>
            <a:endParaRPr lang="tr-TR" dirty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Bu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durumda koşul yapılarının birbirinin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icinde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kullanılması gerekir. Bu şekilde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bir yapı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kullanıldığında istenilen komut veya komut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kumelerinin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yapılması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iki koşul ifadesinin de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True olması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gerekir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.</a:t>
            </a:r>
          </a:p>
          <a:p>
            <a:endParaRPr lang="tr-TR" dirty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Orneğin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;</a:t>
            </a: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=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("Lütfen 0….10 aralığında bir tam sayı giriniz: ")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&gt;= 0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and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&lt;= 10: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# İkili koşul kontrolü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("aralıkta")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("tamamlandı")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1520" y="4534355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yerine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, her koşul ayrı olacak şekilde daha basit bir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koşul yazılabilir.</a:t>
            </a: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=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("Lütfen 0….10 aralığında bir tam sayı giriniz: ")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&gt;= 0: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# İlk kontrol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CourierNewPSMT"/>
              </a:rPr>
              <a:t>if </a:t>
            </a:r>
            <a:r>
              <a:rPr lang="en-US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en-US" dirty="0">
                <a:solidFill>
                  <a:srgbClr val="000000"/>
                </a:solidFill>
                <a:latin typeface="CourierNewPSMT"/>
              </a:rPr>
              <a:t> &lt;= 10: </a:t>
            </a:r>
            <a:r>
              <a:rPr lang="en-US" dirty="0">
                <a:solidFill>
                  <a:srgbClr val="00CD00"/>
                </a:solidFill>
                <a:latin typeface="CourierNewPSMT"/>
              </a:rPr>
              <a:t># </a:t>
            </a:r>
            <a:r>
              <a:rPr lang="en-US" dirty="0" err="1">
                <a:solidFill>
                  <a:srgbClr val="00CD00"/>
                </a:solidFill>
                <a:latin typeface="CourierNewPSMT"/>
              </a:rPr>
              <a:t>İkinci</a:t>
            </a:r>
            <a:r>
              <a:rPr lang="en-US" dirty="0">
                <a:solidFill>
                  <a:srgbClr val="00CD00"/>
                </a:solidFill>
                <a:latin typeface="CourierNewPSMT"/>
              </a:rPr>
              <a:t> </a:t>
            </a:r>
            <a:r>
              <a:rPr lang="en-US" dirty="0" err="1">
                <a:solidFill>
                  <a:srgbClr val="00CD00"/>
                </a:solidFill>
                <a:latin typeface="CourierNewPSMT"/>
              </a:rPr>
              <a:t>kontrol</a:t>
            </a:r>
            <a:endParaRPr lang="en-US" dirty="0">
              <a:solidFill>
                <a:srgbClr val="00CD00"/>
              </a:solidFill>
              <a:latin typeface="CourierNewPSMT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("aralıkta")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("tamamlandı")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64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476672"/>
            <a:ext cx="871296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801AFF"/>
                </a:solidFill>
                <a:latin typeface="OpenSans-Bold"/>
              </a:rPr>
              <a:t>Çok Yönlü Karar İfadeleri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Basit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if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/else ifadesinde iki farklı koşul varken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cok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yonlu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karar ifadelerinde daha fazla koşulun </a:t>
            </a:r>
            <a:r>
              <a:rPr lang="tr-TR" dirty="0" err="1" smtClean="0">
                <a:solidFill>
                  <a:srgbClr val="000000"/>
                </a:solidFill>
                <a:latin typeface="AGaramondPro-Regular"/>
              </a:rPr>
              <a:t>gercekleşme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 durumuna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gore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işlem yapılır. Bunun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kod yazılırken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if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/else ifadeleri gerekir.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Orneğin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;</a:t>
            </a: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=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("Lütfen 0 yada 5 tam sayı değerlerinden 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birini girin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: "))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&lt; 0: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("çok küçük")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else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0: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("sıfır")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else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1: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("bir")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else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5: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("beş")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else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		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("çok büyük")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("Tamamlandı")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26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13403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DroidSans"/>
              </a:rPr>
              <a:t>Bir sınavdan alınan notların harf karşılıklarını gösteren bir uygulama yazabiliriz: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05047" y="1700808"/>
            <a:ext cx="5670376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"Notunuz: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en-US" dirty="0">
                <a:solidFill>
                  <a:srgbClr val="007121"/>
                </a:solidFill>
                <a:latin typeface="SFTT1000"/>
              </a:rPr>
              <a:t>if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100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or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0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en-US" dirty="0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Böyle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bir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not yok"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en-US" dirty="0" err="1">
                <a:solidFill>
                  <a:srgbClr val="007121"/>
                </a:solidFill>
                <a:latin typeface="SFTT1000"/>
              </a:rPr>
              <a:t>elif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85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&lt;=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100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«5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aldınız."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en-US" dirty="0" err="1">
                <a:solidFill>
                  <a:srgbClr val="007121"/>
                </a:solidFill>
                <a:latin typeface="SFTT1000"/>
              </a:rPr>
              <a:t>elif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7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0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&lt;= 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8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SFTT1000"/>
              </a:rPr>
              <a:t>:</a:t>
            </a:r>
            <a:endParaRPr lang="en-US" dirty="0">
              <a:solidFill>
                <a:srgbClr val="000000"/>
              </a:solidFill>
              <a:latin typeface="SFTT1000"/>
            </a:endParaRP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«4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aldınız."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en-US" dirty="0" err="1">
                <a:solidFill>
                  <a:srgbClr val="007121"/>
                </a:solidFill>
                <a:latin typeface="SFTT1000"/>
              </a:rPr>
              <a:t>elif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55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69</a:t>
            </a:r>
            <a:r>
              <a:rPr lang="en-US" dirty="0" smtClean="0">
                <a:solidFill>
                  <a:srgbClr val="000000"/>
                </a:solidFill>
                <a:latin typeface="SFTT1000"/>
              </a:rPr>
              <a:t>:</a:t>
            </a:r>
            <a:endParaRPr lang="en-US" dirty="0">
              <a:solidFill>
                <a:srgbClr val="000000"/>
              </a:solidFill>
              <a:latin typeface="SFTT1000"/>
            </a:endParaRP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«3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aldınız."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en-US" dirty="0" err="1">
                <a:solidFill>
                  <a:srgbClr val="007121"/>
                </a:solidFill>
                <a:latin typeface="SFTT1000"/>
              </a:rPr>
              <a:t>elif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50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54</a:t>
            </a:r>
            <a:r>
              <a:rPr lang="en-US" dirty="0" smtClean="0">
                <a:solidFill>
                  <a:srgbClr val="000000"/>
                </a:solidFill>
                <a:latin typeface="SFTT1000"/>
              </a:rPr>
              <a:t>:</a:t>
            </a:r>
            <a:endParaRPr lang="en-US" dirty="0">
              <a:solidFill>
                <a:srgbClr val="000000"/>
              </a:solidFill>
              <a:latin typeface="SFTT1000"/>
            </a:endParaRP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«2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aldınız."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en-US" dirty="0" err="1">
                <a:solidFill>
                  <a:srgbClr val="007121"/>
                </a:solidFill>
                <a:latin typeface="SFTT1000"/>
              </a:rPr>
              <a:t>elif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&gt;=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0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&lt;= </a:t>
            </a:r>
            <a:r>
              <a:rPr lang="tr-TR" dirty="0" smtClean="0">
                <a:solidFill>
                  <a:srgbClr val="21804F"/>
                </a:solidFill>
                <a:latin typeface="SFTT1000"/>
              </a:rPr>
              <a:t>4</a:t>
            </a:r>
            <a:r>
              <a:rPr lang="en-US" dirty="0" smtClean="0">
                <a:solidFill>
                  <a:srgbClr val="21804F"/>
                </a:solidFill>
                <a:latin typeface="SFTT1000"/>
              </a:rPr>
              <a:t>9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smtClean="0">
                <a:solidFill>
                  <a:srgbClr val="4071A1"/>
                </a:solidFill>
                <a:latin typeface="SFTT1000"/>
              </a:rPr>
              <a:t>«1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aldınız."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901091" y="5517232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007121"/>
                </a:solidFill>
                <a:latin typeface="SFTT1000"/>
              </a:rPr>
              <a:t>if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100 </a:t>
            </a:r>
            <a:r>
              <a:rPr lang="en-US" dirty="0">
                <a:solidFill>
                  <a:srgbClr val="007121"/>
                </a:solidFill>
                <a:latin typeface="SFTT1000"/>
              </a:rPr>
              <a:t>or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x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&lt; </a:t>
            </a:r>
            <a:r>
              <a:rPr lang="en-US" dirty="0">
                <a:solidFill>
                  <a:srgbClr val="21804F"/>
                </a:solidFill>
                <a:latin typeface="SFTT1000"/>
              </a:rPr>
              <a:t>0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en-US" dirty="0">
                <a:solidFill>
                  <a:srgbClr val="007121"/>
                </a:solidFill>
                <a:latin typeface="SFTT100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(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Böyle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</a:t>
            </a:r>
            <a:r>
              <a:rPr lang="en-US" dirty="0" err="1">
                <a:solidFill>
                  <a:srgbClr val="4071A1"/>
                </a:solidFill>
                <a:latin typeface="SFTT1000"/>
              </a:rPr>
              <a:t>bir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 not yok"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74052" y="476672"/>
            <a:ext cx="5273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b="1" dirty="0">
                <a:solidFill>
                  <a:srgbClr val="801AFF"/>
                </a:solidFill>
                <a:latin typeface="OpenSans-Bold"/>
              </a:rPr>
              <a:t>Çok Yönlü Karar </a:t>
            </a:r>
            <a:r>
              <a:rPr lang="tr-TR" sz="2400" b="1" dirty="0" smtClean="0">
                <a:solidFill>
                  <a:srgbClr val="801AFF"/>
                </a:solidFill>
                <a:latin typeface="OpenSans-Bold"/>
              </a:rPr>
              <a:t>İfadeleri Örnek : 1</a:t>
            </a:r>
            <a:endParaRPr lang="tr-TR" sz="2400" b="1" dirty="0">
              <a:solidFill>
                <a:srgbClr val="801AFF"/>
              </a:solidFill>
              <a:latin typeface="OpenSans-Bold"/>
            </a:endParaRPr>
          </a:p>
        </p:txBody>
      </p:sp>
    </p:spTree>
    <p:extLst>
      <p:ext uri="{BB962C8B-B14F-4D97-AF65-F5344CB8AC3E}">
        <p14:creationId xmlns:p14="http://schemas.microsoft.com/office/powerpoint/2010/main" val="25798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9873" y="692696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b="1" dirty="0" smtClean="0">
                <a:solidFill>
                  <a:srgbClr val="801AFF"/>
                </a:solidFill>
                <a:latin typeface="OpenSans-Bold"/>
              </a:rPr>
              <a:t>Örnek 2: Hesap Makinası yapma</a:t>
            </a:r>
            <a:endParaRPr lang="tr-TR" sz="2400" b="1" dirty="0">
              <a:solidFill>
                <a:srgbClr val="801AFF"/>
              </a:solidFill>
              <a:latin typeface="OpenSans-Bold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1055" y="134076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SFTT1000"/>
              </a:rPr>
              <a:t>giriş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"""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(1) topla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(2) çıkar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(3) çarp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(4) böl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(5) karesini hesapla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(6) kare kök hesapla</a:t>
            </a:r>
          </a:p>
          <a:p>
            <a:r>
              <a:rPr lang="tr-TR" dirty="0">
                <a:solidFill>
                  <a:srgbClr val="4071A1"/>
                </a:solidFill>
                <a:latin typeface="SFTT1000"/>
              </a:rPr>
              <a:t>"""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(giriş)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07667" y="4221088"/>
            <a:ext cx="927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"Yapmak istediğiniz işlemin numarasını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70910" y="4941168"/>
            <a:ext cx="8118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"1"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sayı1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"Toplama işlemi için ilk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sayı2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"Toplama işlemi için ikinci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(sayı1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"+"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sayı2,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"="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sayı1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+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sayı2)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41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8551" y="1052736"/>
            <a:ext cx="9126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"2"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sayı3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"Çıkarma işlemi için ilk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sayı4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"Çıkarma işlemi için ikinci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(sayı3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"-"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sayı4,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"="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sayı3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-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sayı4)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"3"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sayı5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"Çarpma işlemi için ilk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sayı6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"Çarpma işlemi için ikinci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en-US" dirty="0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en-US" dirty="0" smtClean="0">
                <a:solidFill>
                  <a:srgbClr val="000000"/>
                </a:solidFill>
                <a:latin typeface="SFTT1000"/>
              </a:rPr>
              <a:t>(sayı5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, 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"x"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, sayı6, </a:t>
            </a:r>
            <a:r>
              <a:rPr lang="en-US" dirty="0">
                <a:solidFill>
                  <a:srgbClr val="4071A1"/>
                </a:solidFill>
                <a:latin typeface="SFTT1000"/>
              </a:rPr>
              <a:t>"="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, sayı5 </a:t>
            </a:r>
            <a:r>
              <a:rPr lang="en-US" dirty="0">
                <a:solidFill>
                  <a:srgbClr val="666666"/>
                </a:solidFill>
                <a:latin typeface="SFTT1000"/>
              </a:rPr>
              <a:t>* </a:t>
            </a:r>
            <a:r>
              <a:rPr lang="en-US" dirty="0">
                <a:solidFill>
                  <a:srgbClr val="000000"/>
                </a:solidFill>
                <a:latin typeface="SFTT1000"/>
              </a:rPr>
              <a:t>sayı6)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"4"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sayı7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"Bölme işlemi için ilk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sayı8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"Bölme işlemi için ikinci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(sayı7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"/"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sayı8,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"="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sayı7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/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sayı8)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"5"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sayı9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"Karesini hesaplamak istediğiniz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(sayı9,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"sayısının karesi ="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sayı9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**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2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>
                <a:solidFill>
                  <a:srgbClr val="007121"/>
                </a:solidFill>
                <a:latin typeface="SFTT1000"/>
              </a:rPr>
              <a:t>elif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soru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"6"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SFTT1000"/>
              </a:rPr>
              <a:t>	sayı10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"Karekökünü hesaplamak istediğiniz sayıyı girin: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(sayı10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"sayısının karekökü =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sayı10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**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0.5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99873" y="461863"/>
            <a:ext cx="629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b="1" dirty="0" smtClean="0">
                <a:solidFill>
                  <a:srgbClr val="801AFF"/>
                </a:solidFill>
                <a:latin typeface="OpenSans-Bold"/>
              </a:rPr>
              <a:t>Örnek 2: Hesap Makinası yapma devamı 1</a:t>
            </a:r>
            <a:endParaRPr lang="tr-TR" sz="2400" b="1" dirty="0">
              <a:solidFill>
                <a:srgbClr val="801AFF"/>
              </a:solidFill>
              <a:latin typeface="OpenSans-Bold"/>
            </a:endParaRPr>
          </a:p>
        </p:txBody>
      </p:sp>
    </p:spTree>
    <p:extLst>
      <p:ext uri="{BB962C8B-B14F-4D97-AF65-F5344CB8AC3E}">
        <p14:creationId xmlns:p14="http://schemas.microsoft.com/office/powerpoint/2010/main" val="41524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9873" y="1226369"/>
            <a:ext cx="8443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else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"Yanlış giriş."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"Aşağıdaki seçeneklerden birini giriniz:"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, giriş)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99873" y="533871"/>
            <a:ext cx="629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b="1" dirty="0" smtClean="0">
                <a:solidFill>
                  <a:srgbClr val="801AFF"/>
                </a:solidFill>
                <a:latin typeface="OpenSans-Bold"/>
              </a:rPr>
              <a:t>Örnek 2: Hesap Makinası yapma devamı 2</a:t>
            </a:r>
            <a:endParaRPr lang="tr-TR" sz="2400" b="1" dirty="0">
              <a:solidFill>
                <a:srgbClr val="801AFF"/>
              </a:solidFill>
              <a:latin typeface="OpenSans-Bold"/>
            </a:endParaRPr>
          </a:p>
        </p:txBody>
      </p:sp>
    </p:spTree>
    <p:extLst>
      <p:ext uri="{BB962C8B-B14F-4D97-AF65-F5344CB8AC3E}">
        <p14:creationId xmlns:p14="http://schemas.microsoft.com/office/powerpoint/2010/main" val="34573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394692"/>
            <a:ext cx="864096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Python’da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cok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yonlu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koşullu durumlar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ic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ice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if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 ifadeleri yanında </a:t>
            </a:r>
            <a:r>
              <a:rPr lang="tr-TR" sz="2000" b="1" dirty="0" err="1">
                <a:solidFill>
                  <a:srgbClr val="000000"/>
                </a:solidFill>
                <a:latin typeface="AGaramondPro-Regular"/>
              </a:rPr>
              <a:t>if</a:t>
            </a:r>
            <a:r>
              <a:rPr lang="tr-TR" sz="2000" b="1" dirty="0">
                <a:solidFill>
                  <a:srgbClr val="000000"/>
                </a:solidFill>
                <a:latin typeface="AGaramondPro-Regular"/>
              </a:rPr>
              <a:t>/elif/else ifadesi ile birlikte de kullanılabilir.</a:t>
            </a:r>
          </a:p>
          <a:p>
            <a:endParaRPr lang="tr-TR" b="1" dirty="0" smtClean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smtClean="0">
                <a:solidFill>
                  <a:srgbClr val="00CD00"/>
                </a:solidFill>
                <a:latin typeface="CourierNewPSMT"/>
              </a:rPr>
              <a:t>#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Klavyeden girilen 0-5 arasındaki sayıların yazı karşılığını veren</a:t>
            </a:r>
          </a:p>
          <a:p>
            <a:r>
              <a:rPr lang="tr-TR" dirty="0">
                <a:solidFill>
                  <a:srgbClr val="00CD00"/>
                </a:solidFill>
                <a:latin typeface="CourierNewPSMT"/>
              </a:rPr>
              <a:t>program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("Lütfen 0 – 5 arasında bir değer girin: "))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&lt; 0: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("çok küçük")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elif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0: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("sıfır")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elif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1: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("bir")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elif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2: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("iki")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elif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deger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== 3: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("üç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")</a:t>
            </a:r>
          </a:p>
          <a:p>
            <a:r>
              <a:rPr lang="tr-TR" dirty="0"/>
              <a:t>elif </a:t>
            </a:r>
            <a:r>
              <a:rPr lang="tr-TR" dirty="0" err="1"/>
              <a:t>deger</a:t>
            </a:r>
            <a:r>
              <a:rPr lang="tr-TR" dirty="0"/>
              <a:t> == 4: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/>
              <a:t>("dört")</a:t>
            </a:r>
          </a:p>
          <a:p>
            <a:r>
              <a:rPr lang="tr-TR" dirty="0"/>
              <a:t>elif </a:t>
            </a:r>
            <a:r>
              <a:rPr lang="tr-TR" dirty="0" err="1"/>
              <a:t>deger</a:t>
            </a:r>
            <a:r>
              <a:rPr lang="tr-TR" dirty="0"/>
              <a:t> == 5: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/>
              <a:t>("beş")</a:t>
            </a:r>
          </a:p>
          <a:p>
            <a:r>
              <a:rPr lang="tr-TR" dirty="0"/>
              <a:t>else: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</a:t>
            </a:r>
            <a:r>
              <a:rPr lang="tr-TR" dirty="0"/>
              <a:t>("çok büyük")</a:t>
            </a:r>
          </a:p>
          <a:p>
            <a:r>
              <a:rPr lang="tr-TR" dirty="0" err="1"/>
              <a:t>print</a:t>
            </a:r>
            <a:r>
              <a:rPr lang="tr-TR" dirty="0"/>
              <a:t>("Tamamlandı")</a:t>
            </a:r>
          </a:p>
        </p:txBody>
      </p:sp>
    </p:spTree>
    <p:extLst>
      <p:ext uri="{BB962C8B-B14F-4D97-AF65-F5344CB8AC3E}">
        <p14:creationId xmlns:p14="http://schemas.microsoft.com/office/powerpoint/2010/main" val="35643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403648" y="437887"/>
            <a:ext cx="7283152" cy="101387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</a:rPr>
              <a:t>İfadeler ve Aritmetik İşlemler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err="1" smtClean="0">
                <a:solidFill>
                  <a:schemeClr val="tx1"/>
                </a:solidFill>
              </a:rPr>
              <a:t>Python</a:t>
            </a:r>
            <a:r>
              <a:rPr lang="tr-TR" sz="2800" dirty="0" smtClean="0">
                <a:solidFill>
                  <a:schemeClr val="tx1"/>
                </a:solidFill>
              </a:rPr>
              <a:t> dilinde kullanılan operatörler ve işlevleri </a:t>
            </a:r>
            <a:endParaRPr lang="tr-TR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3510"/>
              </p:ext>
            </p:extLst>
          </p:nvPr>
        </p:nvGraphicFramePr>
        <p:xfrm>
          <a:off x="323528" y="2132856"/>
          <a:ext cx="8568952" cy="433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6696744"/>
              </a:tblGrid>
              <a:tr h="211048">
                <a:tc>
                  <a:txBody>
                    <a:bodyPr/>
                    <a:lstStyle/>
                    <a:p>
                      <a:r>
                        <a:rPr lang="tr-TR" dirty="0" smtClean="0"/>
                        <a:t>Operatör</a:t>
                      </a:r>
                      <a:r>
                        <a:rPr lang="tr-TR" baseline="0" dirty="0" smtClean="0"/>
                        <a:t> ve Kullanımı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Anlamı</a:t>
                      </a:r>
                      <a:endParaRPr lang="tr-TR" dirty="0"/>
                    </a:p>
                  </a:txBody>
                  <a:tcPr anchor="ctr"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x+y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Eğer x ve y rakamsa, x, y’ye eklenir.</a:t>
                      </a:r>
                    </a:p>
                    <a:p>
                      <a:r>
                        <a:rPr lang="tr-TR" dirty="0" smtClean="0"/>
                        <a:t>Eğer x ve y harf dizisi ise x ile y birleştirilir.</a:t>
                      </a:r>
                      <a:endParaRPr lang="tr-T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x-y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Eğer x ve y rakamsa, x’ten y çıkarılır.</a:t>
                      </a:r>
                      <a:endParaRPr lang="tr-T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x*y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ve y rakamsa, x ile y carpılır.</a:t>
                      </a:r>
                    </a:p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harf dizisi ise ve y rakamsa, x, y kez sıralanır.</a:t>
                      </a:r>
                    </a:p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rakamsa ve y harf dizisi ise y, x kez sıralanır.</a:t>
                      </a:r>
                      <a:endParaRPr lang="tr-TR" dirty="0"/>
                    </a:p>
                  </a:txBody>
                  <a:tcPr anchor="ctr"/>
                </a:tc>
              </a:tr>
              <a:tr h="386928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x/y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ve y rakamsa, x, y’ye bolunur.</a:t>
                      </a:r>
                      <a:endParaRPr lang="tr-T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x//y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ve y rakamsa,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x’in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icinde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değişkenin kaç kere olduğunu arar. 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10 // 4 = 2</a:t>
                      </a:r>
                      <a:endParaRPr lang="tr-T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x%y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ve y rakamsa, bolme işleminde x / y kalan kısmını verir.</a:t>
                      </a:r>
                      <a:endParaRPr lang="tr-T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x**y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Eğer x ve y rakamsa,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x’in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kuvveti alınır.</a:t>
                      </a:r>
                      <a:endParaRPr lang="tr-TR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416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39553" y="112474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801AFF"/>
                </a:solidFill>
                <a:latin typeface="OpenSans-Bold"/>
              </a:rPr>
              <a:t>Birleşik </a:t>
            </a:r>
            <a:r>
              <a:rPr lang="tr-TR" b="1" dirty="0" err="1">
                <a:solidFill>
                  <a:srgbClr val="801AFF"/>
                </a:solidFill>
                <a:latin typeface="OpenSans-Bold"/>
              </a:rPr>
              <a:t>Boolean</a:t>
            </a:r>
            <a:r>
              <a:rPr lang="tr-TR" b="1" dirty="0">
                <a:solidFill>
                  <a:srgbClr val="801AFF"/>
                </a:solidFill>
                <a:latin typeface="OpenSans-Bold"/>
              </a:rPr>
              <a:t> </a:t>
            </a:r>
            <a:r>
              <a:rPr lang="tr-TR" b="1" dirty="0" smtClean="0">
                <a:solidFill>
                  <a:srgbClr val="801AFF"/>
                </a:solidFill>
                <a:latin typeface="OpenSans-Bold"/>
              </a:rPr>
              <a:t>İfadesi</a:t>
            </a:r>
          </a:p>
          <a:p>
            <a:endParaRPr lang="tr-TR" b="1" dirty="0">
              <a:solidFill>
                <a:srgbClr val="801AFF"/>
              </a:solidFill>
              <a:latin typeface="OpenSans-Bold"/>
            </a:endParaRPr>
          </a:p>
          <a:p>
            <a:r>
              <a:rPr lang="tr-TR" dirty="0"/>
              <a:t>Bu tur durumlarda 3 farklı mantıksal </a:t>
            </a:r>
            <a:r>
              <a:rPr lang="tr-TR" dirty="0" err="1"/>
              <a:t>operatorden</a:t>
            </a:r>
            <a:r>
              <a:rPr lang="tr-TR" dirty="0"/>
              <a:t> yararlanılabilir: </a:t>
            </a:r>
            <a:r>
              <a:rPr lang="tr-TR" b="1" dirty="0" err="1"/>
              <a:t>and</a:t>
            </a:r>
            <a:r>
              <a:rPr lang="tr-TR" b="1" dirty="0"/>
              <a:t>, </a:t>
            </a:r>
            <a:r>
              <a:rPr lang="tr-TR" b="1" dirty="0" err="1"/>
              <a:t>or</a:t>
            </a:r>
            <a:r>
              <a:rPr lang="tr-TR" b="1" dirty="0"/>
              <a:t> ve not. </a:t>
            </a:r>
            <a:r>
              <a:rPr lang="tr-TR" dirty="0"/>
              <a:t>Mantıksal </a:t>
            </a:r>
            <a:r>
              <a:rPr lang="tr-TR" dirty="0" err="1"/>
              <a:t>operatorler</a:t>
            </a:r>
            <a:endParaRPr lang="tr-TR" dirty="0"/>
          </a:p>
          <a:p>
            <a:r>
              <a:rPr lang="tr-TR" dirty="0"/>
              <a:t>aracılığı ile iki veya daha fazla </a:t>
            </a:r>
            <a:r>
              <a:rPr lang="tr-TR" dirty="0" err="1"/>
              <a:t>Boolean</a:t>
            </a:r>
            <a:r>
              <a:rPr lang="tr-TR" dirty="0"/>
              <a:t> ifadesinin kullanıldığı deyimlere </a:t>
            </a:r>
            <a:r>
              <a:rPr lang="tr-TR" b="1" dirty="0"/>
              <a:t>Birleşik </a:t>
            </a:r>
            <a:r>
              <a:rPr lang="tr-TR" b="1" dirty="0" err="1"/>
              <a:t>Boolean</a:t>
            </a:r>
            <a:r>
              <a:rPr lang="tr-TR" b="1" dirty="0"/>
              <a:t> İfadeleri denir.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7724614" cy="274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548680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4DFF"/>
                </a:solidFill>
                <a:latin typeface="OpenSans-Bold"/>
              </a:rPr>
              <a:t>5.1. Döngü Yapıları</a:t>
            </a:r>
          </a:p>
          <a:p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Donguler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, sıralı bir kod blokunun istenilen sayıda tekrarlanmasıdır.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Döngü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ve karar yapıları,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algoritma oluşturma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ve programlamada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birçok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problemin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çözümünde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kullanılır.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67722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548681"/>
            <a:ext cx="8496944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4DFF"/>
                </a:solidFill>
                <a:latin typeface="OpenSans-Bold"/>
              </a:rPr>
              <a:t>5.2. </a:t>
            </a:r>
            <a:r>
              <a:rPr lang="tr-TR" sz="2400" b="1" dirty="0" err="1">
                <a:solidFill>
                  <a:srgbClr val="004DFF"/>
                </a:solidFill>
                <a:latin typeface="OpenSans-Bold"/>
              </a:rPr>
              <a:t>For</a:t>
            </a:r>
            <a:r>
              <a:rPr lang="tr-TR" sz="2400" b="1" dirty="0">
                <a:solidFill>
                  <a:srgbClr val="004DFF"/>
                </a:solidFill>
                <a:latin typeface="OpenSans-Bold"/>
              </a:rPr>
              <a:t> Döngüsü</a:t>
            </a:r>
          </a:p>
          <a:p>
            <a:r>
              <a:rPr lang="tr-TR" dirty="0" err="1">
                <a:solidFill>
                  <a:srgbClr val="000000"/>
                </a:solidFill>
                <a:latin typeface="AGaramondPro-Regular"/>
              </a:rPr>
              <a:t>For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donguleri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belirli sayıda işlemlerin tekrarlanması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icin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kullanılan 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döngülerdir.</a:t>
            </a: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For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donguleri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GaramondPro-Regular"/>
              </a:rPr>
              <a:t>başlangıc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 ve 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bitiş değerleri arasında artım miktarına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gore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istenilen sayıda tekrar yapar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.</a:t>
            </a:r>
          </a:p>
          <a:p>
            <a:endParaRPr lang="tr-TR" dirty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Yukarıdaki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ornek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cıktı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for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dongusuyle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yapılmak istenseydi yazılması gereken kodlar şu şekilde olurdu</a:t>
            </a:r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:</a:t>
            </a:r>
          </a:p>
          <a:p>
            <a:endParaRPr lang="tr-TR" dirty="0">
              <a:solidFill>
                <a:srgbClr val="000000"/>
              </a:solidFill>
              <a:latin typeface="AGaramondPro-Regular"/>
            </a:endParaRPr>
          </a:p>
          <a:p>
            <a:r>
              <a:rPr lang="tr-TR" dirty="0" err="1">
                <a:solidFill>
                  <a:srgbClr val="FF0000"/>
                </a:solidFill>
                <a:latin typeface="CourierNewPSMT"/>
              </a:rPr>
              <a:t>for</a:t>
            </a:r>
            <a:r>
              <a:rPr lang="tr-TR" dirty="0">
                <a:solidFill>
                  <a:srgbClr val="FF0000"/>
                </a:solidFill>
                <a:latin typeface="CourierNewPSMT"/>
              </a:rPr>
              <a:t> n in </a:t>
            </a:r>
            <a:r>
              <a:rPr lang="tr-TR" dirty="0" err="1">
                <a:solidFill>
                  <a:srgbClr val="FF0000"/>
                </a:solidFill>
                <a:latin typeface="CourierNewPSMT"/>
              </a:rPr>
              <a:t>range</a:t>
            </a:r>
            <a:r>
              <a:rPr lang="tr-TR" dirty="0">
                <a:solidFill>
                  <a:srgbClr val="FF0000"/>
                </a:solidFill>
                <a:latin typeface="CourierNewPSMT"/>
              </a:rPr>
              <a:t>(1,6)</a:t>
            </a:r>
          </a:p>
          <a:p>
            <a:r>
              <a:rPr lang="tr-TR" dirty="0" smtClean="0">
                <a:solidFill>
                  <a:srgbClr val="FF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FF0000"/>
                </a:solidFill>
                <a:latin typeface="CourierNewPSMT"/>
              </a:rPr>
              <a:t>print</a:t>
            </a:r>
            <a:r>
              <a:rPr lang="tr-TR" dirty="0" smtClean="0">
                <a:solidFill>
                  <a:srgbClr val="FF0000"/>
                </a:solidFill>
                <a:latin typeface="CourierNewPSMT"/>
              </a:rPr>
              <a:t>(n)</a:t>
            </a:r>
          </a:p>
          <a:p>
            <a:endParaRPr lang="tr-TR" dirty="0">
              <a:solidFill>
                <a:srgbClr val="000000"/>
              </a:solidFill>
              <a:latin typeface="CourierNewPSMT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GaramondPro-Regular"/>
              </a:rPr>
              <a:t>Örnek Kullanım</a:t>
            </a:r>
          </a:p>
          <a:p>
            <a:endParaRPr lang="tr-TR" dirty="0">
              <a:solidFill>
                <a:srgbClr val="000000"/>
              </a:solidFill>
              <a:latin typeface="AGaramondPro-Regular"/>
            </a:endParaRPr>
          </a:p>
          <a:p>
            <a:r>
              <a:rPr lang="en-US" dirty="0">
                <a:solidFill>
                  <a:srgbClr val="000000"/>
                </a:solidFill>
                <a:latin typeface="CourierNewPSMT"/>
              </a:rPr>
              <a:t>for n in range(1, 11):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CourierNewPSMT"/>
              </a:rPr>
              <a:t>(n)</a:t>
            </a:r>
          </a:p>
          <a:p>
            <a:endParaRPr lang="tr-TR" dirty="0">
              <a:solidFill>
                <a:srgbClr val="000000"/>
              </a:solidFill>
              <a:latin typeface="CourierNewPSMT"/>
            </a:endParaRPr>
          </a:p>
          <a:p>
            <a:endParaRPr lang="tr-TR" dirty="0" smtClean="0">
              <a:solidFill>
                <a:srgbClr val="000000"/>
              </a:solidFill>
              <a:latin typeface="CourierNewPSMT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CourierNewPSMT"/>
              </a:rPr>
              <a:t>Çalışma Prensibi : </a:t>
            </a:r>
            <a:r>
              <a:rPr lang="tr-TR" dirty="0" err="1"/>
              <a:t>range</a:t>
            </a:r>
            <a:r>
              <a:rPr lang="tr-TR" dirty="0"/>
              <a:t> (1,11) ifadesi, n değerinin hangi aralıkta </a:t>
            </a:r>
            <a:r>
              <a:rPr lang="tr-TR" dirty="0" err="1"/>
              <a:t>calışacağını</a:t>
            </a:r>
            <a:r>
              <a:rPr lang="tr-TR" dirty="0"/>
              <a:t> </a:t>
            </a:r>
            <a:r>
              <a:rPr lang="tr-TR" dirty="0" err="1"/>
              <a:t>gosterir</a:t>
            </a:r>
            <a:r>
              <a:rPr lang="tr-TR" dirty="0"/>
              <a:t>. n’nin alacağı değerler: 1, 2 , 3 , 4</a:t>
            </a:r>
          </a:p>
          <a:p>
            <a:r>
              <a:rPr lang="tr-TR" dirty="0"/>
              <a:t>, 5, 6, 7, 8, 9, 10 yani 1 ≤ n &lt; 11’dir. </a:t>
            </a:r>
            <a:r>
              <a:rPr lang="tr-TR" dirty="0" err="1"/>
              <a:t>n’in</a:t>
            </a:r>
            <a:r>
              <a:rPr lang="tr-TR" dirty="0"/>
              <a:t> ilk değeri 1 olup her </a:t>
            </a:r>
            <a:r>
              <a:rPr lang="tr-TR" dirty="0" err="1"/>
              <a:t>calışma</a:t>
            </a:r>
            <a:r>
              <a:rPr lang="tr-TR" dirty="0"/>
              <a:t> anında sırayla artmaktadır.</a:t>
            </a:r>
          </a:p>
        </p:txBody>
      </p:sp>
    </p:spTree>
    <p:extLst>
      <p:ext uri="{BB962C8B-B14F-4D97-AF65-F5344CB8AC3E}">
        <p14:creationId xmlns:p14="http://schemas.microsoft.com/office/powerpoint/2010/main" val="26823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620688"/>
            <a:ext cx="864096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4DFF"/>
                </a:solidFill>
                <a:latin typeface="OpenSans-Bold"/>
              </a:rPr>
              <a:t>5.2.1. </a:t>
            </a:r>
            <a:r>
              <a:rPr lang="tr-TR" b="1" dirty="0" err="1">
                <a:solidFill>
                  <a:srgbClr val="004DFF"/>
                </a:solidFill>
                <a:latin typeface="OpenSans-Bold"/>
              </a:rPr>
              <a:t>For</a:t>
            </a:r>
            <a:r>
              <a:rPr lang="tr-TR" b="1" dirty="0">
                <a:solidFill>
                  <a:srgbClr val="004DFF"/>
                </a:solidFill>
                <a:latin typeface="OpenSans-Bold"/>
              </a:rPr>
              <a:t> Döngüsü İçin Söz </a:t>
            </a:r>
            <a:r>
              <a:rPr lang="tr-TR" b="1" dirty="0" smtClean="0">
                <a:solidFill>
                  <a:srgbClr val="004DFF"/>
                </a:solidFill>
                <a:latin typeface="OpenSans-Bold"/>
              </a:rPr>
              <a:t>Dizimi </a:t>
            </a:r>
          </a:p>
          <a:p>
            <a:endParaRPr lang="tr-TR" b="1" dirty="0" smtClean="0">
              <a:solidFill>
                <a:srgbClr val="004DFF"/>
              </a:solidFill>
              <a:latin typeface="OpenSans-Bold"/>
            </a:endParaRPr>
          </a:p>
          <a:p>
            <a:endParaRPr lang="tr-TR" b="1" dirty="0">
              <a:solidFill>
                <a:srgbClr val="004DFF"/>
              </a:solidFill>
              <a:latin typeface="OpenSans-Bold"/>
            </a:endParaRPr>
          </a:p>
          <a:p>
            <a:r>
              <a:rPr lang="tr-TR" b="1" dirty="0" smtClean="0">
                <a:solidFill>
                  <a:srgbClr val="000000"/>
                </a:solidFill>
                <a:latin typeface="Arial-BoldMT"/>
              </a:rPr>
              <a:t>     </a:t>
            </a:r>
            <a:r>
              <a:rPr lang="tr-TR" b="1" dirty="0" err="1" smtClean="0">
                <a:solidFill>
                  <a:schemeClr val="accent1"/>
                </a:solidFill>
                <a:latin typeface="Arial-BoldMT"/>
              </a:rPr>
              <a:t>range</a:t>
            </a:r>
            <a:r>
              <a:rPr lang="tr-TR" b="1" dirty="0" smtClean="0">
                <a:solidFill>
                  <a:schemeClr val="accent1"/>
                </a:solidFill>
                <a:latin typeface="Arial-BoldMT"/>
              </a:rPr>
              <a:t> </a:t>
            </a:r>
            <a:r>
              <a:rPr lang="tr-TR" b="1" dirty="0">
                <a:solidFill>
                  <a:schemeClr val="accent1"/>
                </a:solidFill>
                <a:latin typeface="Arial-BoldMT"/>
              </a:rPr>
              <a:t>(başlangıç değeri, son değer, arttırma/azaltma değeri) :</a:t>
            </a:r>
          </a:p>
          <a:p>
            <a:endParaRPr lang="tr-TR" b="1" dirty="0" smtClean="0">
              <a:solidFill>
                <a:srgbClr val="000000"/>
              </a:solidFill>
              <a:latin typeface="AGaramondPro-Bold"/>
            </a:endParaRPr>
          </a:p>
          <a:p>
            <a:endParaRPr lang="tr-TR" b="1" dirty="0">
              <a:solidFill>
                <a:srgbClr val="000000"/>
              </a:solidFill>
              <a:latin typeface="AGaramondPro-Bold"/>
            </a:endParaRPr>
          </a:p>
          <a:p>
            <a:r>
              <a:rPr lang="tr-TR" b="1" dirty="0" smtClean="0">
                <a:solidFill>
                  <a:srgbClr val="000000"/>
                </a:solidFill>
                <a:latin typeface="AGaramondPro-Bold"/>
              </a:rPr>
              <a:t>Başlangıç </a:t>
            </a:r>
            <a:r>
              <a:rPr lang="tr-TR" b="1" dirty="0">
                <a:solidFill>
                  <a:srgbClr val="000000"/>
                </a:solidFill>
                <a:latin typeface="AGaramondPro-Bold"/>
              </a:rPr>
              <a:t>değeri: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değişkeninin alacağı ilk değerdir. Eğer boş bırakılırsa 0 olarak belirlenir.</a:t>
            </a:r>
          </a:p>
          <a:p>
            <a:endParaRPr lang="tr-TR" b="1" dirty="0" smtClean="0">
              <a:solidFill>
                <a:srgbClr val="000000"/>
              </a:solidFill>
              <a:latin typeface="AGaramondPro-Bold"/>
            </a:endParaRPr>
          </a:p>
          <a:p>
            <a:r>
              <a:rPr lang="tr-TR" b="1" dirty="0" smtClean="0">
                <a:solidFill>
                  <a:srgbClr val="000000"/>
                </a:solidFill>
                <a:latin typeface="AGaramondPro-Bold"/>
              </a:rPr>
              <a:t>Son </a:t>
            </a:r>
            <a:r>
              <a:rPr lang="tr-TR" b="1" dirty="0">
                <a:solidFill>
                  <a:srgbClr val="000000"/>
                </a:solidFill>
                <a:latin typeface="AGaramondPro-Bold"/>
              </a:rPr>
              <a:t>değer: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değişkeninin bitiş değeridir. Boş bırakılmamalıdır.</a:t>
            </a:r>
          </a:p>
          <a:p>
            <a:endParaRPr lang="tr-TR" b="1" dirty="0" smtClean="0">
              <a:solidFill>
                <a:srgbClr val="000000"/>
              </a:solidFill>
              <a:latin typeface="AGaramondPro-Bold"/>
            </a:endParaRPr>
          </a:p>
          <a:p>
            <a:r>
              <a:rPr lang="tr-TR" b="1" dirty="0" smtClean="0">
                <a:solidFill>
                  <a:srgbClr val="000000"/>
                </a:solidFill>
                <a:latin typeface="AGaramondPro-Bold"/>
              </a:rPr>
              <a:t>Artırma/azaltma </a:t>
            </a:r>
            <a:r>
              <a:rPr lang="tr-TR" b="1" dirty="0">
                <a:solidFill>
                  <a:srgbClr val="000000"/>
                </a:solidFill>
                <a:latin typeface="AGaramondPro-Bold"/>
              </a:rPr>
              <a:t>değeri: </a:t>
            </a:r>
            <a:r>
              <a:rPr lang="tr-TR" dirty="0" err="1">
                <a:solidFill>
                  <a:srgbClr val="000000"/>
                </a:solidFill>
                <a:latin typeface="AGaramondPro-Regular"/>
              </a:rPr>
              <a:t>Dongu</a:t>
            </a:r>
            <a:r>
              <a:rPr lang="tr-TR" dirty="0">
                <a:solidFill>
                  <a:srgbClr val="000000"/>
                </a:solidFill>
                <a:latin typeface="AGaramondPro-Regular"/>
              </a:rPr>
              <a:t> değişkeninin artırma veya azaltma miktarını belirler. Eğer boş</a:t>
            </a:r>
          </a:p>
          <a:p>
            <a:r>
              <a:rPr lang="tr-TR" dirty="0">
                <a:solidFill>
                  <a:srgbClr val="000000"/>
                </a:solidFill>
                <a:latin typeface="AGaramondPro-Regular"/>
              </a:rPr>
              <a:t>bırakılırsa, 1 olarak belirlenir.</a:t>
            </a:r>
            <a:endParaRPr lang="tr-TR" dirty="0"/>
          </a:p>
        </p:txBody>
      </p:sp>
      <p:sp>
        <p:nvSpPr>
          <p:cNvPr id="3" name="Oval 2"/>
          <p:cNvSpPr/>
          <p:nvPr/>
        </p:nvSpPr>
        <p:spPr>
          <a:xfrm>
            <a:off x="107504" y="1196752"/>
            <a:ext cx="7632848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2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</a:rPr>
              <a:t>Aritmetik İfadelerde Kısaltma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9073008" cy="54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>
                <a:solidFill>
                  <a:schemeClr val="tx1"/>
                </a:solidFill>
              </a:rPr>
              <a:t>Aritmetik ifadelerin yazımını kolaylaştırmak için kullanılan kısa yollar vardır. 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	toplam=toplam+10   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toplam+=10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tr-TR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sayi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=</a:t>
            </a:r>
            <a:r>
              <a:rPr lang="tr-TR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sayi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*kalan          </a:t>
            </a:r>
            <a:r>
              <a:rPr lang="tr-TR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sayi</a:t>
            </a: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*=kalan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bolum=bolum/kalan  </a:t>
            </a: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bolum/=kalan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tr-TR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sonuc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=</a:t>
            </a:r>
            <a:r>
              <a:rPr lang="tr-TR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sonuc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*(</a:t>
            </a:r>
            <a:r>
              <a:rPr lang="tr-TR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b+c</a:t>
            </a: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)   </a:t>
            </a:r>
            <a:r>
              <a:rPr lang="tr-TR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sonuc</a:t>
            </a:r>
            <a:r>
              <a:rPr lang="tr-T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*=</a:t>
            </a:r>
            <a:r>
              <a:rPr lang="tr-TR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b+c</a:t>
            </a:r>
            <a:endParaRPr lang="tr-TR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	……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361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3" y="1117709"/>
            <a:ext cx="6972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5" y="2132856"/>
            <a:ext cx="677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95548" y="548680"/>
            <a:ext cx="5960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4DFF"/>
                </a:solidFill>
                <a:latin typeface="OpenSans-Bold"/>
              </a:rPr>
              <a:t>5.2.1. </a:t>
            </a:r>
            <a:r>
              <a:rPr lang="tr-TR" b="1" dirty="0" err="1">
                <a:solidFill>
                  <a:srgbClr val="004DFF"/>
                </a:solidFill>
                <a:latin typeface="OpenSans-Bold"/>
              </a:rPr>
              <a:t>For</a:t>
            </a:r>
            <a:r>
              <a:rPr lang="tr-TR" b="1" dirty="0">
                <a:solidFill>
                  <a:srgbClr val="004DFF"/>
                </a:solidFill>
                <a:latin typeface="OpenSans-Bold"/>
              </a:rPr>
              <a:t> Döngüsü İçin Söz </a:t>
            </a:r>
            <a:r>
              <a:rPr lang="tr-TR" b="1" dirty="0" smtClean="0">
                <a:solidFill>
                  <a:srgbClr val="004DFF"/>
                </a:solidFill>
                <a:latin typeface="OpenSans-Bold"/>
              </a:rPr>
              <a:t>Dizimi  </a:t>
            </a:r>
            <a:r>
              <a:rPr lang="tr-TR" sz="3200" b="1" dirty="0" smtClean="0">
                <a:solidFill>
                  <a:srgbClr val="004DFF"/>
                </a:solidFill>
                <a:latin typeface="OpenSans-Bold"/>
              </a:rPr>
              <a:t>Örnek :1  </a:t>
            </a:r>
            <a:endParaRPr lang="tr-TR" b="1" dirty="0">
              <a:solidFill>
                <a:srgbClr val="004DFF"/>
              </a:solidFill>
              <a:latin typeface="OpenSans-Bold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63926" y="3140968"/>
            <a:ext cx="7908474" cy="15121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AGaramondPro-Bold"/>
              </a:rPr>
              <a:t>Başka bir örnek</a:t>
            </a:r>
          </a:p>
          <a:p>
            <a:r>
              <a:rPr lang="tr-TR" dirty="0">
                <a:solidFill>
                  <a:srgbClr val="000000"/>
                </a:solidFill>
                <a:latin typeface="CourierNewPSMT"/>
              </a:rPr>
              <a:t>top= 0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 i in </a:t>
            </a:r>
            <a:r>
              <a:rPr lang="tr-TR" dirty="0" err="1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(1, 100): </a:t>
            </a:r>
            <a:r>
              <a:rPr lang="tr-TR" dirty="0">
                <a:solidFill>
                  <a:srgbClr val="00CD00"/>
                </a:solidFill>
                <a:latin typeface="CourierNewPSMT"/>
              </a:rPr>
              <a:t># burada döngü değişkeni olarak i kullanılmıştır.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NewPSMT"/>
              </a:rPr>
              <a:t>	top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+= i</a:t>
            </a:r>
          </a:p>
          <a:p>
            <a:r>
              <a:rPr lang="tr-TR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NewPSMT"/>
              </a:rPr>
              <a:t>(top)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87078" y="5013176"/>
            <a:ext cx="7885322" cy="61555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>
                <a:latin typeface="AGaramondPro-Bold"/>
              </a:rPr>
              <a:t>Ekran Çıktısı</a:t>
            </a:r>
          </a:p>
          <a:p>
            <a:r>
              <a:rPr lang="tr-TR" sz="1600" dirty="0">
                <a:latin typeface="AGaramondPro-Regular"/>
              </a:rPr>
              <a:t>4950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893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68533" y="692696"/>
            <a:ext cx="31953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4DFF"/>
                </a:solidFill>
                <a:latin typeface="OpenSans-Bold"/>
              </a:rPr>
              <a:t>5.2.2. </a:t>
            </a:r>
            <a:r>
              <a:rPr lang="tr-TR" sz="2400" b="1" dirty="0" err="1">
                <a:solidFill>
                  <a:srgbClr val="004DFF"/>
                </a:solidFill>
                <a:latin typeface="OpenSans-Bold"/>
              </a:rPr>
              <a:t>For</a:t>
            </a:r>
            <a:r>
              <a:rPr lang="tr-TR" sz="2400" b="1" dirty="0">
                <a:solidFill>
                  <a:srgbClr val="004DFF"/>
                </a:solidFill>
                <a:latin typeface="OpenSans-Bold"/>
              </a:rPr>
              <a:t> Döngüsü İçin Farklı Örnekler</a:t>
            </a:r>
          </a:p>
          <a:p>
            <a:r>
              <a:rPr lang="tr-TR" sz="2400" b="1" dirty="0">
                <a:solidFill>
                  <a:srgbClr val="000000"/>
                </a:solidFill>
                <a:latin typeface="AGaramondPro-Bold"/>
              </a:rPr>
              <a:t>Örnek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(10)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(1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, 10)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(1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, 10, 2)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(10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, 0, -1)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solidFill>
                  <a:srgbClr val="000000"/>
                </a:solidFill>
                <a:latin typeface="CourierNewPSMT"/>
              </a:rPr>
              <a:t>range</a:t>
            </a:r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(10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, 0, -2)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latin typeface="CourierNewPSMT"/>
              </a:rPr>
              <a:t>range</a:t>
            </a:r>
            <a:r>
              <a:rPr lang="tr-TR" sz="2400" dirty="0" smtClean="0">
                <a:latin typeface="CourierNewPSMT"/>
              </a:rPr>
              <a:t>(2</a:t>
            </a:r>
            <a:r>
              <a:rPr lang="tr-TR" sz="2400" dirty="0">
                <a:latin typeface="CourierNewPSMT"/>
              </a:rPr>
              <a:t>, 11, 2) → </a:t>
            </a:r>
            <a:endParaRPr lang="tr-TR" sz="2400" dirty="0" smtClean="0"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(-5, 5) → </a:t>
            </a:r>
            <a:endParaRPr lang="tr-TR" sz="2400" dirty="0" smtClean="0">
              <a:latin typeface="CourierNewPSM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 smtClean="0">
                <a:latin typeface="CourierNewPSMT"/>
              </a:rPr>
              <a:t>range</a:t>
            </a:r>
            <a:r>
              <a:rPr lang="tr-TR" sz="2400" dirty="0" smtClean="0">
                <a:latin typeface="CourierNewPSMT"/>
              </a:rPr>
              <a:t>(1</a:t>
            </a:r>
            <a:r>
              <a:rPr lang="tr-TR" sz="2400" dirty="0">
                <a:latin typeface="CourierNewPSMT"/>
              </a:rPr>
              <a:t>, 2) →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(1, 1) →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(1, -1) →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(1, -1, -1) →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err="1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(0) → </a:t>
            </a:r>
            <a:endParaRPr lang="tr-TR" sz="2400" dirty="0" smtClean="0">
              <a:solidFill>
                <a:srgbClr val="000000"/>
              </a:solidFill>
              <a:latin typeface="CourierNewPSM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220072" y="177281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0,1,2,3,4,5,6,7,8,9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1,2,3,4,5,6,7,8,9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1,3,5,7,9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10,9,8,7,6,5,4,3,2,1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10,8,6,4,2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2,4,6,8,10</a:t>
            </a:r>
            <a:endParaRPr lang="tr-TR" sz="2400" dirty="0">
              <a:solidFill>
                <a:prstClr val="black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−</a:t>
            </a:r>
            <a:r>
              <a:rPr lang="tr-TR" sz="2400" dirty="0">
                <a:solidFill>
                  <a:prstClr val="black"/>
                </a:solidFill>
                <a:latin typeface="CourierNewPSMT"/>
              </a:rPr>
              <a:t>5,−4,−3,−2,−1,0,1,2,3,4</a:t>
            </a: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1</a:t>
            </a:r>
            <a:endParaRPr lang="tr-TR" sz="2400" dirty="0">
              <a:solidFill>
                <a:prstClr val="black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()</a:t>
            </a:r>
            <a:endParaRPr lang="tr-TR" sz="2400" dirty="0">
              <a:solidFill>
                <a:prstClr val="black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()</a:t>
            </a:r>
            <a:endParaRPr lang="tr-TR" sz="2400" dirty="0">
              <a:solidFill>
                <a:prstClr val="black"/>
              </a:solidFill>
              <a:latin typeface="CourierNewPSMT"/>
            </a:endParaRPr>
          </a:p>
          <a:p>
            <a:pPr lvl="0"/>
            <a:r>
              <a:rPr lang="tr-TR" sz="2400" dirty="0" smtClean="0">
                <a:solidFill>
                  <a:prstClr val="black"/>
                </a:solidFill>
                <a:latin typeface="CourierNewPSMT"/>
              </a:rPr>
              <a:t>1,0</a:t>
            </a:r>
            <a:endParaRPr lang="tr-TR" sz="2400" dirty="0">
              <a:solidFill>
                <a:prstClr val="black"/>
              </a:solidFill>
              <a:latin typeface="CourierNewPSMT"/>
            </a:endParaRPr>
          </a:p>
          <a:p>
            <a:pPr lvl="0"/>
            <a:r>
              <a:rPr lang="tr-TR" sz="2400" dirty="0" err="1">
                <a:solidFill>
                  <a:prstClr val="black"/>
                </a:solidFill>
                <a:latin typeface="CourierNewPSMT"/>
              </a:rPr>
              <a:t>range</a:t>
            </a:r>
            <a:r>
              <a:rPr lang="tr-TR" sz="2400" dirty="0">
                <a:solidFill>
                  <a:prstClr val="black"/>
                </a:solidFill>
                <a:latin typeface="CourierNewPSMT"/>
              </a:rPr>
              <a:t>(0) → ()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</p:txBody>
      </p:sp>
    </p:spTree>
    <p:extLst>
      <p:ext uri="{BB962C8B-B14F-4D97-AF65-F5344CB8AC3E}">
        <p14:creationId xmlns:p14="http://schemas.microsoft.com/office/powerpoint/2010/main" val="6217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980728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AGaramondPro-Bold"/>
              </a:rPr>
              <a:t>Örnek-1</a:t>
            </a:r>
            <a:endParaRPr lang="tr-TR" sz="2800" b="1" dirty="0">
              <a:latin typeface="AGaramondPro-Bold"/>
            </a:endParaRPr>
          </a:p>
          <a:p>
            <a:r>
              <a:rPr lang="tr-TR" sz="2400" dirty="0" err="1" smtClean="0">
                <a:latin typeface="CourierNewPSMT"/>
              </a:rPr>
              <a:t>print</a:t>
            </a:r>
            <a:r>
              <a:rPr lang="tr-TR" sz="2400" dirty="0">
                <a:latin typeface="CourierNewPSMT"/>
              </a:rPr>
              <a:t>("{} {}"</a:t>
            </a:r>
            <a:r>
              <a:rPr lang="tr-TR" sz="2400" dirty="0" err="1">
                <a:latin typeface="CourierNewPSMT"/>
              </a:rPr>
              <a:t>yi</a:t>
            </a:r>
            <a:r>
              <a:rPr lang="tr-TR" sz="2400" dirty="0">
                <a:latin typeface="CourierNewPSMT"/>
              </a:rPr>
              <a:t> </a:t>
            </a:r>
            <a:r>
              <a:rPr lang="tr-TR" sz="2400" dirty="0" err="1">
                <a:latin typeface="CourierNewPSMT"/>
              </a:rPr>
              <a:t>seviyor!".format</a:t>
            </a:r>
            <a:r>
              <a:rPr lang="tr-TR" sz="2400" dirty="0">
                <a:latin typeface="CourierNewPSMT"/>
              </a:rPr>
              <a:t>("Ali", "Ayşe"))</a:t>
            </a:r>
          </a:p>
          <a:p>
            <a:endParaRPr lang="tr-TR" sz="2400" b="1" dirty="0" smtClean="0">
              <a:latin typeface="CourierNewPSMT"/>
            </a:endParaRPr>
          </a:p>
          <a:p>
            <a:r>
              <a:rPr lang="tr-TR" sz="2400" b="1" dirty="0" smtClean="0">
                <a:latin typeface="CourierNewPSMT"/>
              </a:rPr>
              <a:t>Ekran </a:t>
            </a:r>
            <a:r>
              <a:rPr lang="tr-TR" sz="2400" b="1" dirty="0">
                <a:latin typeface="CourierNewPSMT"/>
              </a:rPr>
              <a:t>Çıktısı</a:t>
            </a:r>
          </a:p>
          <a:p>
            <a:r>
              <a:rPr lang="tr-TR" sz="2400" dirty="0" smtClean="0">
                <a:latin typeface="CourierNewPSMT"/>
              </a:rPr>
              <a:t>"</a:t>
            </a:r>
            <a:r>
              <a:rPr lang="tr-TR" sz="2400" dirty="0">
                <a:latin typeface="CourierNewPSMT"/>
              </a:rPr>
              <a:t>Ali </a:t>
            </a:r>
            <a:r>
              <a:rPr lang="tr-TR" sz="2400" dirty="0" err="1">
                <a:latin typeface="CourierNewPSMT"/>
              </a:rPr>
              <a:t>Ayşe"yi</a:t>
            </a:r>
            <a:r>
              <a:rPr lang="tr-TR" sz="2400" dirty="0">
                <a:latin typeface="CourierNewPSMT"/>
              </a:rPr>
              <a:t> seviyor!"</a:t>
            </a:r>
          </a:p>
          <a:p>
            <a:endParaRPr lang="tr-TR" sz="2400" dirty="0" smtClean="0">
              <a:latin typeface="CourierNewPSMT"/>
            </a:endParaRPr>
          </a:p>
          <a:p>
            <a:r>
              <a:rPr lang="tr-TR" sz="2400" b="1" dirty="0" smtClean="0">
                <a:latin typeface="CourierNewPSMT"/>
              </a:rPr>
              <a:t>Örnek-2</a:t>
            </a:r>
          </a:p>
          <a:p>
            <a:r>
              <a:rPr lang="tr-TR" sz="2400" dirty="0" err="1" smtClean="0">
                <a:latin typeface="CourierNewPSMT"/>
              </a:rPr>
              <a:t>print</a:t>
            </a:r>
            <a:r>
              <a:rPr lang="tr-TR" sz="2400" dirty="0">
                <a:latin typeface="CourierNewPSMT"/>
              </a:rPr>
              <a:t>("{} {} yaşında bir {}</a:t>
            </a:r>
            <a:r>
              <a:rPr lang="tr-TR" sz="2400" dirty="0" err="1">
                <a:latin typeface="CourierNewPSMT"/>
              </a:rPr>
              <a:t>dur".format</a:t>
            </a:r>
            <a:r>
              <a:rPr lang="tr-TR" sz="2400" dirty="0">
                <a:latin typeface="CourierNewPSMT"/>
              </a:rPr>
              <a:t>("Ahmet", "18", "futbolcu"))</a:t>
            </a:r>
          </a:p>
          <a:p>
            <a:endParaRPr lang="tr-TR" sz="2400" dirty="0" smtClean="0">
              <a:latin typeface="CourierNewPSMT"/>
            </a:endParaRPr>
          </a:p>
          <a:p>
            <a:r>
              <a:rPr lang="tr-TR" sz="2800" b="1" dirty="0" smtClean="0">
                <a:latin typeface="CourierNewPSMT"/>
              </a:rPr>
              <a:t>Ekran Çıktısı</a:t>
            </a:r>
          </a:p>
          <a:p>
            <a:r>
              <a:rPr lang="tr-TR" sz="2400" dirty="0" smtClean="0">
                <a:latin typeface="CourierNewPSMT"/>
              </a:rPr>
              <a:t>"</a:t>
            </a:r>
            <a:r>
              <a:rPr lang="tr-TR" sz="2400" dirty="0">
                <a:latin typeface="CourierNewPSMT"/>
              </a:rPr>
              <a:t>Ahmet 18 yaşında bir futbolcudur"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65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79751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AGaramondPro-Bold"/>
              </a:rPr>
              <a:t>Örnek</a:t>
            </a:r>
          </a:p>
          <a:p>
            <a:r>
              <a:rPr lang="tr-TR" sz="2400" dirty="0">
                <a:latin typeface="AGaramondPro-Regular"/>
              </a:rPr>
              <a:t>Aşağıdaki </a:t>
            </a:r>
            <a:r>
              <a:rPr lang="tr-TR" sz="2400" dirty="0" smtClean="0">
                <a:latin typeface="AGaramondPro-Regular"/>
              </a:rPr>
              <a:t>örnek </a:t>
            </a:r>
            <a:r>
              <a:rPr lang="tr-TR" sz="2400" dirty="0">
                <a:latin typeface="AGaramondPro-Regular"/>
              </a:rPr>
              <a:t>girilen ifadenin harfleri </a:t>
            </a:r>
            <a:r>
              <a:rPr lang="tr-TR" sz="2400" dirty="0" smtClean="0">
                <a:latin typeface="AGaramondPro-Regular"/>
              </a:rPr>
              <a:t>üzerinde </a:t>
            </a:r>
            <a:r>
              <a:rPr lang="tr-TR" sz="2400" dirty="0">
                <a:latin typeface="AGaramondPro-Regular"/>
              </a:rPr>
              <a:t>işlem yapar.</a:t>
            </a:r>
          </a:p>
          <a:p>
            <a:endParaRPr lang="tr-TR" sz="2400" dirty="0" smtClean="0">
              <a:latin typeface="CourierNewPSMT"/>
            </a:endParaRPr>
          </a:p>
          <a:p>
            <a:r>
              <a:rPr lang="fi-FI" sz="2400" dirty="0" smtClean="0">
                <a:latin typeface="CourierNewPSMT"/>
              </a:rPr>
              <a:t>kelime</a:t>
            </a:r>
            <a:r>
              <a:rPr lang="fi-FI" sz="2400" dirty="0">
                <a:latin typeface="CourierNewPSMT"/>
              </a:rPr>
              <a:t>= input("Bir kelime yaz: ")</a:t>
            </a:r>
          </a:p>
          <a:p>
            <a:r>
              <a:rPr lang="tr-TR" sz="2400" dirty="0" err="1">
                <a:latin typeface="CourierNewPSMT"/>
              </a:rPr>
              <a:t>for</a:t>
            </a:r>
            <a:r>
              <a:rPr lang="tr-TR" sz="2400" dirty="0">
                <a:latin typeface="CourierNewPSMT"/>
              </a:rPr>
              <a:t> harf in kelime: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tr-TR" sz="2400" dirty="0" err="1" smtClean="0">
                <a:latin typeface="CourierNewPSMT"/>
              </a:rPr>
              <a:t>print</a:t>
            </a:r>
            <a:r>
              <a:rPr lang="tr-TR" sz="2400" dirty="0" smtClean="0">
                <a:latin typeface="CourierNewPSMT"/>
              </a:rPr>
              <a:t> </a:t>
            </a:r>
            <a:r>
              <a:rPr lang="tr-TR" sz="2400" dirty="0">
                <a:latin typeface="CourierNewPSMT"/>
              </a:rPr>
              <a:t>(harf)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277579" y="3429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latin typeface="AGaramondPro-Bold"/>
              </a:rPr>
              <a:t>Ekran Çıktısı</a:t>
            </a:r>
          </a:p>
          <a:p>
            <a:r>
              <a:rPr lang="tr-TR" dirty="0">
                <a:latin typeface="CourierNewPSMT"/>
              </a:rPr>
              <a:t>Bir kelime yaz: </a:t>
            </a:r>
            <a:r>
              <a:rPr lang="tr-TR" dirty="0" smtClean="0">
                <a:latin typeface="CourierNewPSMT"/>
              </a:rPr>
              <a:t>PYTHON</a:t>
            </a:r>
            <a:endParaRPr lang="tr-TR" dirty="0">
              <a:latin typeface="CourierNewPSMT"/>
            </a:endParaRPr>
          </a:p>
          <a:p>
            <a:r>
              <a:rPr lang="tr-TR" dirty="0" smtClean="0">
                <a:latin typeface="CourierNewPSMT"/>
              </a:rPr>
              <a:t>P</a:t>
            </a:r>
          </a:p>
          <a:p>
            <a:r>
              <a:rPr lang="tr-TR" dirty="0" smtClean="0">
                <a:latin typeface="CourierNewPSMT"/>
              </a:rPr>
              <a:t>Y</a:t>
            </a:r>
          </a:p>
          <a:p>
            <a:r>
              <a:rPr lang="tr-TR" dirty="0" smtClean="0">
                <a:latin typeface="CourierNewPSMT"/>
              </a:rPr>
              <a:t>T</a:t>
            </a:r>
          </a:p>
          <a:p>
            <a:r>
              <a:rPr lang="tr-TR" dirty="0" smtClean="0">
                <a:latin typeface="CourierNewPSMT"/>
              </a:rPr>
              <a:t>H</a:t>
            </a:r>
          </a:p>
          <a:p>
            <a:r>
              <a:rPr lang="tr-TR" dirty="0" smtClean="0">
                <a:latin typeface="CourierNewPSMT"/>
              </a:rPr>
              <a:t>O</a:t>
            </a:r>
          </a:p>
          <a:p>
            <a:r>
              <a:rPr lang="tr-TR" dirty="0" smtClean="0">
                <a:latin typeface="CourierNewPSMT"/>
              </a:rPr>
              <a:t>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96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for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 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in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"istihza"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(s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9512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SFTT1000"/>
              </a:rPr>
              <a:t>sayılar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"123456789"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for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i 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in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sayılar: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İf</a:t>
            </a:r>
            <a:r>
              <a:rPr lang="tr-TR" dirty="0" smtClean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(i)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&gt; </a:t>
            </a:r>
            <a:r>
              <a:rPr lang="tr-TR" dirty="0">
                <a:solidFill>
                  <a:srgbClr val="21804F"/>
                </a:solidFill>
                <a:latin typeface="SFTT1000"/>
              </a:rPr>
              <a:t>3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 smtClean="0">
                <a:solidFill>
                  <a:srgbClr val="000000"/>
                </a:solidFill>
                <a:latin typeface="SFTT1000"/>
              </a:rPr>
              <a:t>(i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23528" y="3933056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SFTT1000"/>
              </a:rPr>
              <a:t>tr_harfler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</a:t>
            </a:r>
            <a:r>
              <a:rPr lang="tr-TR" dirty="0" err="1">
                <a:solidFill>
                  <a:srgbClr val="4071A1"/>
                </a:solidFill>
                <a:latin typeface="SFTT1000"/>
              </a:rPr>
              <a:t>şçöğüİı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</a:t>
            </a:r>
          </a:p>
          <a:p>
            <a:r>
              <a:rPr lang="tr-TR" dirty="0">
                <a:solidFill>
                  <a:srgbClr val="000000"/>
                </a:solidFill>
                <a:latin typeface="SFTT1000"/>
              </a:rPr>
              <a:t>parola </a:t>
            </a:r>
            <a:r>
              <a:rPr lang="tr-TR" dirty="0">
                <a:solidFill>
                  <a:srgbClr val="666666"/>
                </a:solidFill>
                <a:latin typeface="SFTT1000"/>
              </a:rPr>
              <a:t>= </a:t>
            </a:r>
            <a:r>
              <a:rPr lang="tr-TR" dirty="0" err="1">
                <a:solidFill>
                  <a:srgbClr val="007121"/>
                </a:solidFill>
                <a:latin typeface="SFTT1000"/>
              </a:rPr>
              <a:t>input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"Parolanız: 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</a:p>
          <a:p>
            <a:r>
              <a:rPr lang="tr-TR" dirty="0" err="1">
                <a:solidFill>
                  <a:srgbClr val="007121"/>
                </a:solidFill>
                <a:latin typeface="SFTT1000"/>
              </a:rPr>
              <a:t>for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karakter 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in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parola: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if</a:t>
            </a:r>
            <a:r>
              <a:rPr lang="tr-TR" dirty="0" smtClean="0">
                <a:solidFill>
                  <a:srgbClr val="007121"/>
                </a:solidFill>
                <a:latin typeface="SFTT1000"/>
              </a:rPr>
              <a:t> 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karakter </a:t>
            </a:r>
            <a:r>
              <a:rPr lang="tr-TR" dirty="0">
                <a:solidFill>
                  <a:srgbClr val="007121"/>
                </a:solidFill>
                <a:latin typeface="SFTT1000"/>
              </a:rPr>
              <a:t>in </a:t>
            </a:r>
            <a:r>
              <a:rPr lang="tr-TR" dirty="0" err="1">
                <a:solidFill>
                  <a:srgbClr val="000000"/>
                </a:solidFill>
                <a:latin typeface="SFTT1000"/>
              </a:rPr>
              <a:t>tr_harfler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:</a:t>
            </a:r>
          </a:p>
          <a:p>
            <a:r>
              <a:rPr lang="tr-TR" dirty="0" smtClean="0">
                <a:solidFill>
                  <a:srgbClr val="007121"/>
                </a:solidFill>
                <a:latin typeface="SFTT1000"/>
              </a:rPr>
              <a:t>		</a:t>
            </a:r>
            <a:r>
              <a:rPr lang="tr-TR" dirty="0" err="1" smtClean="0">
                <a:solidFill>
                  <a:srgbClr val="007121"/>
                </a:solidFill>
                <a:latin typeface="SFTT100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(</a:t>
            </a:r>
            <a:r>
              <a:rPr lang="tr-TR" dirty="0">
                <a:solidFill>
                  <a:srgbClr val="4071A1"/>
                </a:solidFill>
                <a:latin typeface="SFTT1000"/>
              </a:rPr>
              <a:t>"parolada Türkçe karakter kullanılamaz"</a:t>
            </a:r>
            <a:r>
              <a:rPr lang="tr-TR" dirty="0">
                <a:solidFill>
                  <a:srgbClr val="000000"/>
                </a:solidFill>
                <a:latin typeface="SFTT1000"/>
              </a:rPr>
              <a:t>)</a:t>
            </a:r>
            <a:endParaRPr lang="tr-T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0093" y="644351"/>
            <a:ext cx="6553890" cy="103105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roid_sansregular"/>
                <a:cs typeface="Arial" pitchFamily="34" charset="0"/>
              </a:rPr>
              <a:t>Şu anlama geliyor: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“istihza”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karakter dizisi içinde </a:t>
            </a: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s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adını verdiğimiz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herbir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öğe için: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s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öğesini ekrana basma işlemi gerçekleştir!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75856" y="1918793"/>
            <a:ext cx="5868144" cy="1523494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roid_sansregular"/>
                <a:cs typeface="Arial" pitchFamily="34" charset="0"/>
              </a:rPr>
              <a:t>Şu anlama geliyor: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sayılar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değişkeni içinde </a:t>
            </a: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i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adını verdiğimiz 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herbir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öğe için: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eğer sayıya dönüştürülmüş </a:t>
            </a: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i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değeri </a:t>
            </a:r>
            <a:r>
              <a:rPr kumimoji="0" lang="tr-TR" altLang="tr-T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3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‘ten büyükse: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i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öğesini ekrana basma işlemi gerçekleştir!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087555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Tablo’da</a:t>
            </a:r>
            <a:r>
              <a:rPr lang="tr-TR" dirty="0"/>
              <a:t> belirtilen operatörlerin ikili operatör olarak belirtilmesinin nedeni 2 işlenen (</a:t>
            </a:r>
            <a:r>
              <a:rPr lang="tr-TR" dirty="0" err="1"/>
              <a:t>operand</a:t>
            </a:r>
            <a:r>
              <a:rPr lang="tr-TR" dirty="0"/>
              <a:t>) üzerinde çalışmasıdır. x = y + z deyiminde, atama operatörünün sağ tarafında y + z bir toplamsal ifadedir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+ operatörünün iki işleneni y ve z’dir.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• +, -, *, //, %, </a:t>
            </a:r>
            <a:r>
              <a:rPr lang="tr-TR" dirty="0" err="1"/>
              <a:t>or</a:t>
            </a:r>
            <a:r>
              <a:rPr lang="tr-TR" dirty="0"/>
              <a:t> ** operatörlerini 2 sayıya uyguladığımızda sonuç tam sayı olacaktır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print</a:t>
            </a:r>
            <a:r>
              <a:rPr lang="tr-TR" dirty="0"/>
              <a:t>(25//4, 4//25) yazdığımızda 6 ve 0 sonuçlarını verecektir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Mod</a:t>
            </a:r>
            <a:r>
              <a:rPr lang="tr-TR" dirty="0"/>
              <a:t> operatörü (%) sayı bölümünden kalanı hesaplar. </a:t>
            </a:r>
            <a:r>
              <a:rPr lang="tr-TR" dirty="0" err="1"/>
              <a:t>print</a:t>
            </a:r>
            <a:r>
              <a:rPr lang="tr-TR" dirty="0"/>
              <a:t>(25%4, 4%25) yazdığımızda 1 ve 4</a:t>
            </a:r>
            <a:br>
              <a:rPr lang="tr-TR" dirty="0"/>
            </a:br>
            <a:r>
              <a:rPr lang="tr-TR" dirty="0"/>
              <a:t>sonuçlarını verecektir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• / operatörü 2 sayıya uygulandığında </a:t>
            </a:r>
            <a:r>
              <a:rPr lang="tr-TR" dirty="0" err="1"/>
              <a:t>ondalıklı</a:t>
            </a:r>
            <a:r>
              <a:rPr lang="tr-TR" dirty="0"/>
              <a:t> sayı döndürür. </a:t>
            </a:r>
            <a:r>
              <a:rPr lang="tr-TR" dirty="0" err="1"/>
              <a:t>print</a:t>
            </a:r>
            <a:r>
              <a:rPr lang="tr-TR" dirty="0"/>
              <a:t>(25/4, 4/25) yazdığımızda 6.25</a:t>
            </a:r>
            <a:br>
              <a:rPr lang="tr-TR" dirty="0"/>
            </a:br>
            <a:r>
              <a:rPr lang="tr-TR" dirty="0"/>
              <a:t>0.16 sonuçlarını verecektir.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73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83671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AGaramondPro-Bold"/>
              </a:rPr>
              <a:t>Örnek</a:t>
            </a:r>
          </a:p>
          <a:p>
            <a:r>
              <a:rPr lang="tr-TR" sz="2400" dirty="0">
                <a:latin typeface="AGaramondPro-Regular"/>
              </a:rPr>
              <a:t>10’un katlarını yazmak </a:t>
            </a:r>
            <a:r>
              <a:rPr lang="tr-TR" sz="2400" dirty="0" err="1">
                <a:latin typeface="AGaramondPro-Regular"/>
              </a:rPr>
              <a:t>icin</a:t>
            </a:r>
            <a:r>
              <a:rPr lang="tr-TR" sz="2400" dirty="0">
                <a:latin typeface="AGaramondPro-Regular"/>
              </a:rPr>
              <a:t> aşağıdaki kod satırları kullanılabilir.</a:t>
            </a:r>
          </a:p>
          <a:p>
            <a:endParaRPr lang="tr-TR" sz="2400" dirty="0" smtClean="0">
              <a:latin typeface="CourierNewPSMT"/>
            </a:endParaRPr>
          </a:p>
          <a:p>
            <a:r>
              <a:rPr lang="tr-TR" sz="2400" dirty="0" err="1" smtClean="0">
                <a:latin typeface="CourierNewPSMT"/>
              </a:rPr>
              <a:t>for</a:t>
            </a:r>
            <a:r>
              <a:rPr lang="tr-TR" sz="2400" dirty="0" smtClean="0">
                <a:latin typeface="CourierNewPSMT"/>
              </a:rPr>
              <a:t> </a:t>
            </a:r>
            <a:r>
              <a:rPr lang="tr-TR" sz="2400" dirty="0">
                <a:latin typeface="CourierNewPSMT"/>
              </a:rPr>
              <a:t>i in </a:t>
            </a:r>
            <a:r>
              <a:rPr lang="tr-TR" sz="2400" dirty="0" err="1">
                <a:latin typeface="CourierNewPSMT"/>
              </a:rPr>
              <a:t>range</a:t>
            </a:r>
            <a:r>
              <a:rPr lang="tr-TR" sz="2400" dirty="0">
                <a:latin typeface="CourierNewPSMT"/>
              </a:rPr>
              <a:t>(16):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nn-NO" sz="2400" dirty="0" smtClean="0">
                <a:latin typeface="CourierNewPSMT"/>
              </a:rPr>
              <a:t>print</a:t>
            </a:r>
            <a:r>
              <a:rPr lang="nn-NO" sz="2400" dirty="0">
                <a:latin typeface="CourierNewPSMT"/>
              </a:rPr>
              <a:t>("{0:3} {1:16}".format(i, 10**i))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309881" y="357301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AGaramondPro-Bold"/>
              </a:rPr>
              <a:t>format() metodu: </a:t>
            </a:r>
            <a:r>
              <a:rPr lang="tr-TR" dirty="0" err="1">
                <a:latin typeface="AGaramondPro-Regular"/>
              </a:rPr>
              <a:t>print</a:t>
            </a:r>
            <a:r>
              <a:rPr lang="tr-TR" dirty="0">
                <a:latin typeface="AGaramondPro-Regular"/>
              </a:rPr>
              <a:t>() komutunda </a:t>
            </a:r>
            <a:r>
              <a:rPr lang="tr-TR" dirty="0" smtClean="0">
                <a:latin typeface="AGaramondPro-Regular"/>
              </a:rPr>
              <a:t>çıktı </a:t>
            </a:r>
            <a:r>
              <a:rPr lang="tr-TR" dirty="0">
                <a:latin typeface="AGaramondPro-Regular"/>
              </a:rPr>
              <a:t>verilirken yazdırılmak istenilen değerlerde </a:t>
            </a:r>
            <a:r>
              <a:rPr lang="tr-TR" dirty="0" smtClean="0">
                <a:latin typeface="AGaramondPro-Regular"/>
              </a:rPr>
              <a:t>hizalama, ekranda </a:t>
            </a:r>
            <a:r>
              <a:rPr lang="tr-TR" dirty="0">
                <a:latin typeface="AGaramondPro-Regular"/>
              </a:rPr>
              <a:t>istenildiği yere yazdırma gibi </a:t>
            </a:r>
            <a:r>
              <a:rPr lang="tr-TR" dirty="0" smtClean="0">
                <a:latin typeface="AGaramondPro-Regular"/>
              </a:rPr>
              <a:t>biçimlendirme </a:t>
            </a:r>
            <a:r>
              <a:rPr lang="tr-TR" dirty="0">
                <a:latin typeface="AGaramondPro-Regular"/>
              </a:rPr>
              <a:t>işlemlerinde kullanılan bir </a:t>
            </a:r>
            <a:r>
              <a:rPr lang="tr-TR" dirty="0" smtClean="0">
                <a:latin typeface="AGaramondPro-Regular"/>
              </a:rPr>
              <a:t>metottur.</a:t>
            </a:r>
          </a:p>
          <a:p>
            <a:endParaRPr lang="tr-TR" dirty="0">
              <a:latin typeface="AGaramondPro-Regular"/>
            </a:endParaRPr>
          </a:p>
          <a:p>
            <a:r>
              <a:rPr lang="tr-TR" sz="2400" b="1" dirty="0" smtClean="0">
                <a:latin typeface="AGaramondPro-Regular"/>
              </a:rPr>
              <a:t>Ekran Çıktısı</a:t>
            </a:r>
            <a:endParaRPr lang="tr-T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30" y="2897645"/>
            <a:ext cx="5386953" cy="392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2492896"/>
            <a:ext cx="8424936" cy="4154984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format() fonksiyonu </a:t>
            </a:r>
            <a:r>
              <a:rPr lang="tr-TR" sz="2400" dirty="0" err="1" smtClean="0">
                <a:solidFill>
                  <a:prstClr val="black"/>
                </a:solidFill>
                <a:latin typeface="Franklin Gothic Book"/>
              </a:rPr>
              <a:t>print</a:t>
            </a:r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 ile ekrana yazdırılan çıktıların biçimlendirilmesinde kullanılır.</a:t>
            </a:r>
          </a:p>
          <a:p>
            <a:pPr algn="just"/>
            <a:endParaRPr lang="tr-TR" sz="2400" dirty="0" smtClean="0">
              <a:solidFill>
                <a:prstClr val="black"/>
              </a:solidFill>
              <a:latin typeface="Franklin Gothic Book"/>
            </a:endParaRPr>
          </a:p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{0:3} </a:t>
            </a:r>
          </a:p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ilk ifade (yani 0) format fonksiyonu içerisindeki ilk parametreye, </a:t>
            </a:r>
          </a:p>
          <a:p>
            <a:pPr algn="just"/>
            <a:endParaRPr lang="tr-TR" sz="2400" dirty="0" smtClean="0">
              <a:solidFill>
                <a:prstClr val="black"/>
              </a:solidFill>
              <a:latin typeface="Franklin Gothic Book"/>
            </a:endParaRPr>
          </a:p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ikinci ifade (yani 3) ise ekranda bu ifadenin yazılması için ayrılacak karakter alanına işaret eder. </a:t>
            </a:r>
          </a:p>
          <a:p>
            <a:pPr algn="just"/>
            <a:endParaRPr lang="tr-TR" sz="2400" dirty="0">
              <a:solidFill>
                <a:prstClr val="black"/>
              </a:solidFill>
              <a:latin typeface="Franklin Gothic Book"/>
            </a:endParaRPr>
          </a:p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Bu örnek için 0 ifadesi i değişkenine karşılık gelmektedir. </a:t>
            </a:r>
          </a:p>
          <a:p>
            <a:pPr algn="just"/>
            <a:r>
              <a:rPr lang="tr-TR" sz="2400" dirty="0" smtClean="0">
                <a:solidFill>
                  <a:prstClr val="black"/>
                </a:solidFill>
                <a:latin typeface="Franklin Gothic Book"/>
              </a:rPr>
              <a:t>1 ifadesi ise 10**i ifadesine karşılık gelmektedir. </a:t>
            </a:r>
            <a:endParaRPr lang="tr-TR" sz="24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5536" y="69269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nsolas" panose="020B0609020204030204" pitchFamily="49" charset="0"/>
              </a:rPr>
              <a:t>#Ekrana 1’den başlayıp 6’ya kadar sayıları ve 10’un bu 	sayılardaki katlarını yazan program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	</a:t>
            </a:r>
            <a:r>
              <a:rPr kumimoji="0" lang="nn-NO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for i in range(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6</a:t>
            </a:r>
            <a:r>
              <a:rPr kumimoji="0" lang="nn-NO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    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		</a:t>
            </a:r>
            <a:r>
              <a:rPr kumimoji="0" lang="nn-NO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print("{0:3} {1: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6</a:t>
            </a:r>
            <a:r>
              <a:rPr kumimoji="0" lang="nn-NO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}".format(i, 10**i))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06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3528" y="83671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4DFF"/>
                </a:solidFill>
                <a:latin typeface="OpenSans-Bold"/>
              </a:rPr>
              <a:t>5.3. İç İçe Döngüler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25706" y="1484784"/>
            <a:ext cx="7270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GaramondPro-Bold"/>
              </a:rPr>
              <a:t>Örnek</a:t>
            </a:r>
          </a:p>
          <a:p>
            <a:r>
              <a:rPr lang="tr-TR" sz="2400" dirty="0">
                <a:solidFill>
                  <a:srgbClr val="00CD00"/>
                </a:solidFill>
                <a:latin typeface="CourierNewPSMT"/>
              </a:rPr>
              <a:t># Satır oluşturmak için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sayi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 = 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int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("Lütfen tablo ölçüsünü giriniz: "))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Courier New"/>
              </a:rPr>
              <a:t>satir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in range(1, </a:t>
            </a:r>
            <a:r>
              <a:rPr lang="en-US" sz="2400" dirty="0" err="1">
                <a:solidFill>
                  <a:srgbClr val="000000"/>
                </a:solidFill>
                <a:latin typeface="Courier New"/>
              </a:rPr>
              <a:t>sayi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+ 1):</a:t>
            </a:r>
          </a:p>
          <a:p>
            <a:r>
              <a:rPr lang="tr-TR" sz="2400" dirty="0" smtClean="0">
                <a:solidFill>
                  <a:srgbClr val="000000"/>
                </a:solidFill>
                <a:latin typeface="CourierNewPSMT"/>
              </a:rPr>
              <a:t>	</a:t>
            </a:r>
            <a:r>
              <a:rPr lang="tr-TR" sz="2400" dirty="0" err="1" smtClean="0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("Satır #", satir)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55" y="3313187"/>
            <a:ext cx="4967645" cy="35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</a:rPr>
              <a:t>Döngü Yapıları – </a:t>
            </a:r>
            <a:r>
              <a:rPr lang="tr-TR" dirty="0" err="1" smtClean="0">
                <a:latin typeface="+mn-lt"/>
              </a:rPr>
              <a:t>for</a:t>
            </a:r>
            <a:r>
              <a:rPr lang="tr-TR" dirty="0" smtClean="0">
                <a:latin typeface="+mn-lt"/>
              </a:rPr>
              <a:t> Döngüsü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556792"/>
            <a:ext cx="8964488" cy="5420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6: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1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#Verilen ölçülerde bir çarpım matrisi oluşturan 	program</a:t>
            </a:r>
          </a:p>
          <a:p>
            <a:pPr marL="0" indent="0">
              <a:buNone/>
            </a:pPr>
            <a:r>
              <a:rPr lang="tr-TR" sz="2100" dirty="0" smtClean="0">
                <a:latin typeface="Consolas" panose="020B0609020204030204" pitchFamily="49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sayi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(input("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Lütfen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tablo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ölçüsünü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giriniz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: "))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satir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in range(1,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sayi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+ 1):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sutun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in range(1,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sayi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+ 1):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deger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satir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sutun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("{0:4}".format(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deger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), end=" ")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print()</a:t>
            </a: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çıktısı: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	</a:t>
            </a:r>
            <a:r>
              <a:rPr lang="tr-TR" sz="22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1    </a:t>
            </a:r>
            <a:r>
              <a:rPr lang="tr-TR" sz="2200" dirty="0">
                <a:solidFill>
                  <a:schemeClr val="tx1"/>
                </a:solidFill>
                <a:latin typeface="Consolas" panose="020B0609020204030204" pitchFamily="49" charset="0"/>
              </a:rPr>
              <a:t>2    3    4 </a:t>
            </a:r>
          </a:p>
          <a:p>
            <a:pPr marL="0" indent="0">
              <a:buNone/>
            </a:pPr>
            <a:r>
              <a:rPr lang="tr-TR" sz="22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2    </a:t>
            </a:r>
            <a:r>
              <a:rPr lang="tr-TR" sz="2200" dirty="0">
                <a:solidFill>
                  <a:schemeClr val="tx1"/>
                </a:solidFill>
                <a:latin typeface="Consolas" panose="020B0609020204030204" pitchFamily="49" charset="0"/>
              </a:rPr>
              <a:t>4    6    8 </a:t>
            </a:r>
          </a:p>
          <a:p>
            <a:pPr marL="0" indent="0">
              <a:buNone/>
            </a:pPr>
            <a:r>
              <a:rPr lang="tr-TR" sz="22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3    </a:t>
            </a:r>
            <a:r>
              <a:rPr lang="tr-TR" sz="2200" dirty="0">
                <a:solidFill>
                  <a:schemeClr val="tx1"/>
                </a:solidFill>
                <a:latin typeface="Consolas" panose="020B0609020204030204" pitchFamily="49" charset="0"/>
              </a:rPr>
              <a:t>6    9   12 </a:t>
            </a:r>
          </a:p>
          <a:p>
            <a:pPr marL="0" indent="0">
              <a:buNone/>
            </a:pPr>
            <a:r>
              <a:rPr lang="tr-TR" sz="22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4    </a:t>
            </a:r>
            <a:r>
              <a:rPr lang="tr-TR" sz="2200" dirty="0">
                <a:solidFill>
                  <a:schemeClr val="tx1"/>
                </a:solidFill>
                <a:latin typeface="Consolas" panose="020B0609020204030204" pitchFamily="49" charset="0"/>
              </a:rPr>
              <a:t>8   12   16 </a:t>
            </a:r>
            <a:endParaRPr lang="tr-TR" sz="22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5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69269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AGaramondPro-Bold"/>
              </a:rPr>
              <a:t>Örnek</a:t>
            </a:r>
          </a:p>
          <a:p>
            <a:r>
              <a:rPr lang="tr-TR" sz="2000" dirty="0">
                <a:latin typeface="AGaramondPro-Regular"/>
              </a:rPr>
              <a:t>Girilen kelimenin sesli harflerinin bulunmasını sağlayan program</a:t>
            </a:r>
            <a:endParaRPr lang="tr-TR" sz="2000" dirty="0"/>
          </a:p>
        </p:txBody>
      </p:sp>
      <p:sp>
        <p:nvSpPr>
          <p:cNvPr id="3" name="Dikdörtgen 2"/>
          <p:cNvSpPr/>
          <p:nvPr/>
        </p:nvSpPr>
        <p:spPr>
          <a:xfrm>
            <a:off x="180528" y="1772817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ourierNewPSMT"/>
              </a:rPr>
              <a:t>kelime = input("Cümle Giriniz: ")</a:t>
            </a:r>
          </a:p>
          <a:p>
            <a:r>
              <a:rPr lang="tr-TR" sz="2400" dirty="0" err="1">
                <a:latin typeface="CourierNewPSMT"/>
              </a:rPr>
              <a:t>sesliHarfSayisi</a:t>
            </a:r>
            <a:r>
              <a:rPr lang="tr-TR" sz="2400" dirty="0">
                <a:latin typeface="CourierNewPSMT"/>
              </a:rPr>
              <a:t> = 0</a:t>
            </a:r>
          </a:p>
          <a:p>
            <a:r>
              <a:rPr lang="tr-TR" sz="2400" dirty="0" err="1">
                <a:latin typeface="CourierNewPSMT"/>
              </a:rPr>
              <a:t>for</a:t>
            </a:r>
            <a:r>
              <a:rPr lang="tr-TR" sz="2400" dirty="0">
                <a:latin typeface="CourierNewPSMT"/>
              </a:rPr>
              <a:t> c in kelime: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en-US" sz="2400" dirty="0" smtClean="0">
                <a:latin typeface="CourierNewPSMT"/>
              </a:rPr>
              <a:t>if </a:t>
            </a:r>
            <a:r>
              <a:rPr lang="en-US" sz="2400" dirty="0">
                <a:latin typeface="CourierNewPSMT"/>
              </a:rPr>
              <a:t>c == "A" or c == "a" or c == "E" or c == "e" \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en-US" sz="2400" dirty="0" smtClean="0">
                <a:latin typeface="CourierNewPSMT"/>
              </a:rPr>
              <a:t>or </a:t>
            </a:r>
            <a:r>
              <a:rPr lang="en-US" sz="2400" dirty="0">
                <a:latin typeface="CourierNewPSMT"/>
              </a:rPr>
              <a:t>c == "I" or c == "</a:t>
            </a:r>
            <a:r>
              <a:rPr lang="en-US" sz="2400" dirty="0" err="1">
                <a:latin typeface="CourierNewPSMT"/>
              </a:rPr>
              <a:t>ı</a:t>
            </a:r>
            <a:r>
              <a:rPr lang="en-US" sz="2400" dirty="0">
                <a:latin typeface="CourierNewPSMT"/>
              </a:rPr>
              <a:t>" or c == "İ" or c == "</a:t>
            </a:r>
            <a:r>
              <a:rPr lang="en-US" sz="2400" dirty="0" err="1">
                <a:latin typeface="CourierNewPSMT"/>
              </a:rPr>
              <a:t>i</a:t>
            </a:r>
            <a:r>
              <a:rPr lang="en-US" sz="2400" dirty="0">
                <a:latin typeface="CourierNewPSMT"/>
              </a:rPr>
              <a:t>" \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en-US" sz="2400" dirty="0" smtClean="0">
                <a:latin typeface="CourierNewPSMT"/>
              </a:rPr>
              <a:t>or </a:t>
            </a:r>
            <a:r>
              <a:rPr lang="en-US" sz="2400" dirty="0">
                <a:latin typeface="CourierNewPSMT"/>
              </a:rPr>
              <a:t>c == "O" or c == "o" or c == "Ö" or c == "ö" \</a:t>
            </a:r>
          </a:p>
          <a:p>
            <a:r>
              <a:rPr lang="tr-TR" sz="2400" dirty="0" smtClean="0">
                <a:latin typeface="CourierNewPSMT"/>
              </a:rPr>
              <a:t>	</a:t>
            </a:r>
            <a:r>
              <a:rPr lang="en-US" sz="2400" dirty="0" smtClean="0">
                <a:latin typeface="CourierNewPSMT"/>
              </a:rPr>
              <a:t>or </a:t>
            </a:r>
            <a:r>
              <a:rPr lang="en-US" sz="2400" dirty="0">
                <a:latin typeface="CourierNewPSMT"/>
              </a:rPr>
              <a:t>c == "U" or c == "u" or c == "Ü" or c == "ü":</a:t>
            </a:r>
          </a:p>
          <a:p>
            <a:r>
              <a:rPr lang="tr-TR" sz="2400" dirty="0" smtClean="0">
                <a:latin typeface="CourierNewPSMT"/>
              </a:rPr>
              <a:t>		</a:t>
            </a:r>
            <a:r>
              <a:rPr lang="tr-TR" sz="2400" dirty="0" err="1" smtClean="0">
                <a:latin typeface="CourierNewPSMT"/>
              </a:rPr>
              <a:t>print</a:t>
            </a:r>
            <a:r>
              <a:rPr lang="tr-TR" sz="2400" dirty="0" smtClean="0">
                <a:latin typeface="CourierNewPSMT"/>
              </a:rPr>
              <a:t>(c</a:t>
            </a:r>
            <a:r>
              <a:rPr lang="tr-TR" sz="2400" dirty="0">
                <a:latin typeface="CourierNewPSMT"/>
              </a:rPr>
              <a:t>, ",", </a:t>
            </a:r>
            <a:r>
              <a:rPr lang="tr-TR" sz="2400" dirty="0" err="1">
                <a:latin typeface="CourierNewPSMT"/>
              </a:rPr>
              <a:t>sep</a:t>
            </a:r>
            <a:r>
              <a:rPr lang="tr-TR" sz="2400" dirty="0">
                <a:latin typeface="CourierNewPSMT"/>
              </a:rPr>
              <a:t>=" ", </a:t>
            </a:r>
            <a:r>
              <a:rPr lang="tr-TR" sz="2400" dirty="0" err="1">
                <a:latin typeface="CourierNewPSMT"/>
              </a:rPr>
              <a:t>end</a:t>
            </a:r>
            <a:r>
              <a:rPr lang="tr-TR" sz="2400" dirty="0">
                <a:latin typeface="CourierNewPSMT"/>
              </a:rPr>
              <a:t>=" ")</a:t>
            </a:r>
          </a:p>
          <a:p>
            <a:r>
              <a:rPr lang="tr-TR" sz="2400" dirty="0" smtClean="0">
                <a:latin typeface="CourierNewPSMT"/>
              </a:rPr>
              <a:t>		</a:t>
            </a:r>
            <a:r>
              <a:rPr lang="tr-TR" sz="2400" dirty="0" err="1" smtClean="0">
                <a:latin typeface="CourierNewPSMT"/>
              </a:rPr>
              <a:t>sesliHarfSayisi</a:t>
            </a:r>
            <a:r>
              <a:rPr lang="tr-TR" sz="2400" dirty="0" smtClean="0">
                <a:latin typeface="CourierNewPSMT"/>
              </a:rPr>
              <a:t> </a:t>
            </a:r>
            <a:r>
              <a:rPr lang="tr-TR" sz="2400" dirty="0">
                <a:latin typeface="CourierNewPSMT"/>
              </a:rPr>
              <a:t>+= 1</a:t>
            </a:r>
          </a:p>
          <a:p>
            <a:r>
              <a:rPr lang="tr-TR" sz="2400" dirty="0" err="1">
                <a:latin typeface="CourierNewPSMT"/>
              </a:rPr>
              <a:t>print</a:t>
            </a:r>
            <a:r>
              <a:rPr lang="tr-TR" sz="2400" dirty="0">
                <a:latin typeface="CourierNewPSMT"/>
              </a:rPr>
              <a:t>(" (", </a:t>
            </a:r>
            <a:r>
              <a:rPr lang="tr-TR" sz="2400" dirty="0" err="1">
                <a:latin typeface="CourierNewPSMT"/>
              </a:rPr>
              <a:t>sesliHarfSayisi</a:t>
            </a:r>
            <a:r>
              <a:rPr lang="tr-TR" sz="2400" dirty="0">
                <a:latin typeface="CourierNewPSMT"/>
              </a:rPr>
              <a:t>, "sesli)", </a:t>
            </a:r>
            <a:r>
              <a:rPr lang="tr-TR" sz="2400" dirty="0" err="1">
                <a:latin typeface="CourierNewPSMT"/>
              </a:rPr>
              <a:t>sep</a:t>
            </a:r>
            <a:r>
              <a:rPr lang="tr-TR" sz="2400" dirty="0">
                <a:latin typeface="CourierNewPSMT"/>
              </a:rPr>
              <a:t>=" ")</a:t>
            </a: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4169"/>
            <a:ext cx="8641956" cy="184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620688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4DFF"/>
                </a:solidFill>
                <a:latin typeface="OpenSans-Bold"/>
              </a:rPr>
              <a:t>5.4. İç İçe 3’lü Döngü</a:t>
            </a:r>
          </a:p>
          <a:p>
            <a:r>
              <a:rPr lang="tr-TR" sz="2000" dirty="0">
                <a:solidFill>
                  <a:srgbClr val="00CD00"/>
                </a:solidFill>
                <a:latin typeface="CourierNewPSMT"/>
              </a:rPr>
              <a:t># ABC harflerinin farklı </a:t>
            </a:r>
            <a:r>
              <a:rPr lang="tr-TR" sz="2000" dirty="0" err="1">
                <a:solidFill>
                  <a:srgbClr val="00CD00"/>
                </a:solidFill>
                <a:latin typeface="CourierNewPSMT"/>
              </a:rPr>
              <a:t>permütasyonu</a:t>
            </a:r>
            <a:r>
              <a:rPr lang="tr-TR" sz="2000" dirty="0">
                <a:solidFill>
                  <a:srgbClr val="00CD00"/>
                </a:solidFill>
                <a:latin typeface="CourierNewPSMT"/>
              </a:rPr>
              <a:t>:</a:t>
            </a:r>
          </a:p>
          <a:p>
            <a:r>
              <a:rPr lang="tr-TR" sz="2000" dirty="0" err="1">
                <a:solidFill>
                  <a:srgbClr val="000000"/>
                </a:solidFill>
                <a:latin typeface="Courier New"/>
              </a:rPr>
              <a:t>for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 ilk in "ABC":</a:t>
            </a:r>
          </a:p>
          <a:p>
            <a:r>
              <a:rPr lang="tr-TR" sz="2000" dirty="0" err="1">
                <a:solidFill>
                  <a:srgbClr val="000000"/>
                </a:solidFill>
                <a:latin typeface="Courier New"/>
              </a:rPr>
              <a:t>for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 ikinci in "ABC":</a:t>
            </a:r>
          </a:p>
          <a:p>
            <a:r>
              <a:rPr lang="tr-TR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tr-TR" sz="2000" dirty="0" err="1" smtClean="0">
                <a:solidFill>
                  <a:srgbClr val="000000"/>
                </a:solidFill>
                <a:latin typeface="Courier New"/>
              </a:rPr>
              <a:t>if</a:t>
            </a:r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ikinci != ilk: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tr-TR" sz="2000" dirty="0" err="1" smtClean="0">
                <a:solidFill>
                  <a:srgbClr val="000000"/>
                </a:solidFill>
                <a:latin typeface="Courier New"/>
              </a:rPr>
              <a:t>for</a:t>
            </a:r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Courier New"/>
              </a:rPr>
              <a:t>ucuncu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 in "ABC":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if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ucuncu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!= ilk and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ucuncu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!= </a:t>
            </a:r>
            <a:r>
              <a:rPr lang="en-US" sz="2000" dirty="0" err="1">
                <a:solidFill>
                  <a:srgbClr val="000000"/>
                </a:solidFill>
                <a:latin typeface="Courier New"/>
              </a:rPr>
              <a:t>ikinci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: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			</a:t>
            </a:r>
            <a:r>
              <a:rPr lang="tr-TR" sz="2000" dirty="0" err="1" smtClean="0">
                <a:solidFill>
                  <a:srgbClr val="000000"/>
                </a:solidFill>
                <a:latin typeface="Courier New"/>
              </a:rPr>
              <a:t>print</a:t>
            </a:r>
            <a:r>
              <a:rPr lang="tr-TR" sz="2000" dirty="0" smtClean="0">
                <a:solidFill>
                  <a:srgbClr val="000000"/>
                </a:solidFill>
                <a:latin typeface="Courier New"/>
              </a:rPr>
              <a:t>(ilk 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+ ikinci + </a:t>
            </a:r>
            <a:r>
              <a:rPr lang="tr-TR" sz="2000" dirty="0" err="1">
                <a:solidFill>
                  <a:srgbClr val="000000"/>
                </a:solidFill>
                <a:latin typeface="Courier New"/>
              </a:rPr>
              <a:t>ucuncu</a:t>
            </a:r>
            <a:r>
              <a:rPr lang="tr-TR" sz="2000" dirty="0">
                <a:solidFill>
                  <a:srgbClr val="000000"/>
                </a:solidFill>
                <a:latin typeface="Courier New"/>
              </a:rPr>
              <a:t>)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3198962"/>
            <a:ext cx="5400600" cy="36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23681"/>
            <a:ext cx="35242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1577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1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822981" y="260648"/>
            <a:ext cx="47692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>
                <a:solidFill>
                  <a:srgbClr val="373839"/>
                </a:solidFill>
                <a:latin typeface="roboto"/>
              </a:rPr>
              <a:t>Döngüler (</a:t>
            </a:r>
            <a:r>
              <a:rPr lang="tr-TR" sz="4000" b="1" dirty="0" err="1">
                <a:solidFill>
                  <a:srgbClr val="373839"/>
                </a:solidFill>
                <a:latin typeface="roboto"/>
              </a:rPr>
              <a:t>Loops</a:t>
            </a:r>
            <a:r>
              <a:rPr lang="tr-TR" sz="4000" b="1" dirty="0" smtClean="0">
                <a:solidFill>
                  <a:srgbClr val="373839"/>
                </a:solidFill>
                <a:latin typeface="roboto"/>
              </a:rPr>
              <a:t>)</a:t>
            </a:r>
          </a:p>
          <a:p>
            <a:pPr algn="ctr"/>
            <a:r>
              <a:rPr lang="tr-TR" sz="4000" b="1" i="0" dirty="0" smtClean="0">
                <a:solidFill>
                  <a:srgbClr val="373839"/>
                </a:solidFill>
                <a:effectLst/>
                <a:latin typeface="roboto"/>
              </a:rPr>
              <a:t>« </a:t>
            </a:r>
            <a:r>
              <a:rPr lang="tr-TR" sz="4000" b="1" i="0" dirty="0" err="1" smtClean="0">
                <a:solidFill>
                  <a:srgbClr val="373839"/>
                </a:solidFill>
                <a:effectLst/>
                <a:latin typeface="roboto"/>
              </a:rPr>
              <a:t>While</a:t>
            </a:r>
            <a:r>
              <a:rPr lang="tr-TR" sz="4000" b="1" i="0" dirty="0" smtClean="0">
                <a:solidFill>
                  <a:srgbClr val="373839"/>
                </a:solidFill>
                <a:effectLst/>
                <a:latin typeface="roboto"/>
              </a:rPr>
              <a:t> Döngüsü« </a:t>
            </a:r>
            <a:endParaRPr lang="tr-TR" sz="4000" b="1" i="0" dirty="0">
              <a:solidFill>
                <a:srgbClr val="373839"/>
              </a:solidFill>
              <a:effectLst/>
              <a:latin typeface="roboto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83027" y="1584087"/>
            <a:ext cx="8784976" cy="369331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sz="3600" b="1" dirty="0" smtClean="0"/>
              <a:t>Örnek </a:t>
            </a:r>
          </a:p>
          <a:p>
            <a:endParaRPr lang="tr-TR" dirty="0" smtClean="0"/>
          </a:p>
          <a:p>
            <a:r>
              <a:rPr lang="tr-TR" sz="2000" b="1" dirty="0" err="1" smtClean="0"/>
              <a:t>tuttuğum_sayı</a:t>
            </a:r>
            <a:r>
              <a:rPr lang="tr-TR" sz="2000" b="1" dirty="0" smtClean="0"/>
              <a:t> </a:t>
            </a:r>
            <a:r>
              <a:rPr lang="tr-TR" sz="2000" b="1" dirty="0"/>
              <a:t>= 23</a:t>
            </a:r>
          </a:p>
          <a:p>
            <a:endParaRPr lang="tr-TR" sz="2000" b="1" dirty="0"/>
          </a:p>
          <a:p>
            <a:r>
              <a:rPr lang="tr-TR" sz="2000" b="1" dirty="0" err="1"/>
              <a:t>bilbakalım</a:t>
            </a:r>
            <a:r>
              <a:rPr lang="tr-TR" sz="2000" b="1" dirty="0"/>
              <a:t> = </a:t>
            </a:r>
            <a:r>
              <a:rPr lang="tr-TR" sz="2000" b="1" dirty="0" err="1"/>
              <a:t>int</a:t>
            </a:r>
            <a:r>
              <a:rPr lang="tr-TR" sz="2000" b="1" dirty="0"/>
              <a:t>(</a:t>
            </a:r>
            <a:r>
              <a:rPr lang="tr-TR" sz="2000" b="1" dirty="0" err="1"/>
              <a:t>input</a:t>
            </a:r>
            <a:r>
              <a:rPr lang="tr-TR" sz="2000" b="1" dirty="0"/>
              <a:t>("Aklımdan bir sayı tuttum. Bil bakalım kaç tuttum? "))</a:t>
            </a:r>
          </a:p>
          <a:p>
            <a:endParaRPr lang="tr-TR" sz="2000" b="1" dirty="0"/>
          </a:p>
          <a:p>
            <a:r>
              <a:rPr lang="tr-TR" sz="2000" b="1" dirty="0" err="1"/>
              <a:t>if</a:t>
            </a:r>
            <a:r>
              <a:rPr lang="tr-TR" sz="2000" b="1" dirty="0"/>
              <a:t> </a:t>
            </a:r>
            <a:r>
              <a:rPr lang="tr-TR" sz="2000" b="1" dirty="0" err="1"/>
              <a:t>bilbakalım</a:t>
            </a:r>
            <a:r>
              <a:rPr lang="tr-TR" sz="2000" b="1" dirty="0"/>
              <a:t> == </a:t>
            </a:r>
            <a:r>
              <a:rPr lang="tr-TR" sz="2000" b="1" dirty="0" err="1"/>
              <a:t>tuttuğum_sayı</a:t>
            </a:r>
            <a:r>
              <a:rPr lang="tr-TR" sz="2000" b="1" dirty="0"/>
              <a:t>:</a:t>
            </a:r>
          </a:p>
          <a:p>
            <a:r>
              <a:rPr lang="tr-TR" sz="2000" b="1" dirty="0"/>
              <a:t>    </a:t>
            </a:r>
            <a:r>
              <a:rPr lang="tr-TR" sz="2000" b="1" dirty="0" err="1"/>
              <a:t>print</a:t>
            </a:r>
            <a:r>
              <a:rPr lang="tr-TR" sz="2000" b="1" dirty="0"/>
              <a:t>("Tebrikler! Bildiniz...")</a:t>
            </a:r>
          </a:p>
          <a:p>
            <a:endParaRPr lang="tr-TR" sz="2000" b="1" dirty="0"/>
          </a:p>
          <a:p>
            <a:r>
              <a:rPr lang="tr-TR" sz="2000" b="1" dirty="0"/>
              <a:t>else:</a:t>
            </a:r>
          </a:p>
          <a:p>
            <a:r>
              <a:rPr lang="tr-TR" sz="2000" b="1" dirty="0"/>
              <a:t>    </a:t>
            </a:r>
            <a:r>
              <a:rPr lang="tr-TR" sz="2000" b="1" dirty="0" err="1"/>
              <a:t>print</a:t>
            </a:r>
            <a:r>
              <a:rPr lang="tr-TR" sz="2000" b="1" dirty="0"/>
              <a:t>("Ne yazık ki tuttuğum sayı bu değildi...")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48764" y="5589240"/>
            <a:ext cx="8571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droid_sansregular"/>
              </a:rPr>
              <a:t>İşte bu bölümde, programlarımızın sürekli olarak çalışmasını nasıl sağlayabileceğimizi, yani programlarımızı bir döngü içine nasıl sokabileceğimizi öğreneceğiz.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0412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15373" y="620688"/>
            <a:ext cx="3913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err="1">
                <a:solidFill>
                  <a:srgbClr val="373839"/>
                </a:solidFill>
                <a:latin typeface="roboto"/>
              </a:rPr>
              <a:t>While</a:t>
            </a:r>
            <a:r>
              <a:rPr lang="tr-TR" sz="4000" b="1" dirty="0">
                <a:solidFill>
                  <a:srgbClr val="373839"/>
                </a:solidFill>
                <a:latin typeface="roboto"/>
              </a:rPr>
              <a:t> Döngüsü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29372" y="1556792"/>
            <a:ext cx="8491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İngilizce bir kelime olan </a:t>
            </a:r>
            <a:r>
              <a:rPr lang="tr-TR" sz="2400" b="1" dirty="0" err="1"/>
              <a:t>while</a:t>
            </a:r>
            <a:r>
              <a:rPr lang="tr-TR" sz="2400" b="1" dirty="0"/>
              <a:t>, </a:t>
            </a:r>
            <a:endParaRPr lang="tr-TR" sz="2400" b="1" dirty="0" smtClean="0"/>
          </a:p>
          <a:p>
            <a:pPr algn="ctr"/>
            <a:r>
              <a:rPr lang="tr-TR" sz="2400" b="1" dirty="0" smtClean="0"/>
              <a:t>Türkçede </a:t>
            </a:r>
            <a:r>
              <a:rPr lang="tr-TR" sz="2400" b="1" dirty="0"/>
              <a:t>‘... iken, ... olduğu sürece’ gibi anlamlara gelir</a:t>
            </a:r>
            <a:r>
              <a:rPr lang="tr-TR" sz="2400" b="1" dirty="0" smtClean="0"/>
              <a:t>.         </a:t>
            </a:r>
            <a:r>
              <a:rPr lang="tr-TR" sz="2400" dirty="0" smtClean="0"/>
              <a:t>Bir </a:t>
            </a:r>
            <a:r>
              <a:rPr lang="tr-TR" sz="2400" dirty="0"/>
              <a:t>önceki bölümde söylediğimiz gibi, döngüler sayesinde programlarımızın sürekli olarak çalışmasını sağlayabiliriz.</a:t>
            </a:r>
            <a:endParaRPr lang="tr-TR" sz="2400" b="1" dirty="0"/>
          </a:p>
        </p:txBody>
      </p:sp>
      <p:sp>
        <p:nvSpPr>
          <p:cNvPr id="5" name="Dikdörtgen 4"/>
          <p:cNvSpPr/>
          <p:nvPr/>
        </p:nvSpPr>
        <p:spPr>
          <a:xfrm>
            <a:off x="329372" y="3348102"/>
            <a:ext cx="3800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Basit bir </a:t>
            </a:r>
            <a:r>
              <a:rPr lang="tr-TR" sz="2800" b="1" dirty="0" err="1"/>
              <a:t>while</a:t>
            </a:r>
            <a:r>
              <a:rPr lang="tr-TR" sz="2800" b="1" dirty="0"/>
              <a:t> döngüsü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03648" y="3871322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 = 1</a:t>
            </a:r>
          </a:p>
          <a:p>
            <a:endParaRPr lang="en-US" sz="2400" b="1" dirty="0"/>
          </a:p>
          <a:p>
            <a:r>
              <a:rPr lang="en-US" sz="2400" b="1" dirty="0"/>
              <a:t>while a == 1:</a:t>
            </a:r>
          </a:p>
          <a:p>
            <a:r>
              <a:rPr lang="en-US" sz="2400" b="1" dirty="0"/>
              <a:t>    print("</a:t>
            </a:r>
            <a:r>
              <a:rPr lang="en-US" sz="2400" b="1" dirty="0" err="1"/>
              <a:t>bilgisayar</a:t>
            </a:r>
            <a:r>
              <a:rPr lang="en-US" sz="2400" b="1" dirty="0"/>
              <a:t> </a:t>
            </a:r>
            <a:r>
              <a:rPr lang="en-US" sz="2400" b="1" dirty="0" err="1"/>
              <a:t>çıldırdı</a:t>
            </a:r>
            <a:r>
              <a:rPr lang="en-US" sz="2400" b="1" dirty="0"/>
              <a:t>!")</a:t>
            </a:r>
            <a:endParaRPr lang="tr-TR" sz="2400" b="1" dirty="0"/>
          </a:p>
        </p:txBody>
      </p:sp>
      <p:sp>
        <p:nvSpPr>
          <p:cNvPr id="7" name="Dikdörtgen 6"/>
          <p:cNvSpPr/>
          <p:nvPr/>
        </p:nvSpPr>
        <p:spPr>
          <a:xfrm>
            <a:off x="107504" y="5788234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Burada </a:t>
            </a:r>
            <a:r>
              <a:rPr lang="tr-TR" dirty="0" err="1"/>
              <a:t>Python’a</a:t>
            </a:r>
            <a:r>
              <a:rPr lang="tr-TR" dirty="0"/>
              <a:t> şu emri vermiş olduk:</a:t>
            </a:r>
          </a:p>
          <a:p>
            <a:endParaRPr lang="tr-TR" dirty="0"/>
          </a:p>
          <a:p>
            <a:r>
              <a:rPr lang="tr-TR" sz="2000" b="1" dirty="0"/>
              <a:t>a değişkeninin değeri 1 olduğu sürece, ekrana ‘bilgisayar çıldırdı!’ yazısını dök!</a:t>
            </a:r>
          </a:p>
        </p:txBody>
      </p:sp>
    </p:spTree>
    <p:extLst>
      <p:ext uri="{BB962C8B-B14F-4D97-AF65-F5344CB8AC3E}">
        <p14:creationId xmlns:p14="http://schemas.microsoft.com/office/powerpoint/2010/main" val="30412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836712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Şimdi bu problemi nasıl aşacağımızı görelim:</a:t>
            </a:r>
          </a:p>
          <a:p>
            <a:endParaRPr lang="tr-TR" sz="2400" b="1" dirty="0"/>
          </a:p>
          <a:p>
            <a:r>
              <a:rPr lang="tr-TR" sz="2400" b="1" dirty="0"/>
              <a:t>a = 1</a:t>
            </a:r>
          </a:p>
          <a:p>
            <a:endParaRPr lang="tr-TR" sz="2400" b="1" dirty="0"/>
          </a:p>
          <a:p>
            <a:r>
              <a:rPr lang="tr-TR" sz="2400" b="1" dirty="0" err="1"/>
              <a:t>while</a:t>
            </a:r>
            <a:r>
              <a:rPr lang="tr-TR" sz="2400" b="1" dirty="0"/>
              <a:t> a &lt; 10:</a:t>
            </a:r>
          </a:p>
          <a:p>
            <a:r>
              <a:rPr lang="tr-TR" sz="2400" b="1" dirty="0"/>
              <a:t>    a += </a:t>
            </a:r>
            <a:r>
              <a:rPr lang="tr-TR" sz="2400" b="1" dirty="0" smtClean="0"/>
              <a:t>1 			</a:t>
            </a:r>
            <a:r>
              <a:rPr lang="tr-TR" sz="2400" b="1" dirty="0" smtClean="0">
                <a:solidFill>
                  <a:srgbClr val="FF0000"/>
                </a:solidFill>
              </a:rPr>
              <a:t># (a=a+1) demek</a:t>
            </a:r>
            <a:endParaRPr lang="tr-TR" sz="2400" b="1" dirty="0">
              <a:solidFill>
                <a:srgbClr val="FF0000"/>
              </a:solidFill>
            </a:endParaRPr>
          </a:p>
          <a:p>
            <a:r>
              <a:rPr lang="tr-TR" sz="2400" b="1" dirty="0"/>
              <a:t>    </a:t>
            </a:r>
            <a:r>
              <a:rPr lang="tr-TR" sz="2400" b="1" dirty="0" err="1"/>
              <a:t>print</a:t>
            </a:r>
            <a:r>
              <a:rPr lang="tr-TR" sz="2400" b="1" dirty="0"/>
              <a:t>("bilgisayar yine çıldırdı!")</a:t>
            </a:r>
          </a:p>
        </p:txBody>
      </p:sp>
    </p:spTree>
    <p:extLst>
      <p:ext uri="{BB962C8B-B14F-4D97-AF65-F5344CB8AC3E}">
        <p14:creationId xmlns:p14="http://schemas.microsoft.com/office/powerpoint/2010/main" val="30412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>
            <a:noAutofit/>
          </a:bodyPr>
          <a:lstStyle/>
          <a:p>
            <a:r>
              <a:rPr lang="tr-TR" sz="3200" dirty="0" smtClean="0"/>
              <a:t>Klavyeden Girilen F derecesini C çevirme programı yazınız</a:t>
            </a:r>
            <a:endParaRPr lang="tr-TR" sz="32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/>
              <a:t>Aritmetik İşlemler</a:t>
            </a:r>
          </a:p>
          <a:p>
            <a:pPr algn="ctr"/>
            <a:r>
              <a:rPr lang="tr-TR" sz="4400" b="1" dirty="0"/>
              <a:t>1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0" dirty="0" err="1" smtClean="0">
                <a:solidFill>
                  <a:srgbClr val="000000"/>
                </a:solidFill>
                <a:effectLst/>
                <a:latin typeface="Arial"/>
              </a:rPr>
              <a:t>Fahrenheit</a:t>
            </a:r>
            <a:r>
              <a:rPr lang="tr-TR" b="1" i="0" dirty="0" smtClean="0">
                <a:solidFill>
                  <a:srgbClr val="000000"/>
                </a:solidFill>
                <a:effectLst/>
                <a:latin typeface="Arial"/>
              </a:rPr>
              <a:t> biriminden </a:t>
            </a:r>
            <a:r>
              <a:rPr lang="tr-TR" b="1" i="0" dirty="0" err="1" smtClean="0">
                <a:solidFill>
                  <a:srgbClr val="000000"/>
                </a:solidFill>
                <a:effectLst/>
                <a:latin typeface="Arial"/>
              </a:rPr>
              <a:t>Celsius</a:t>
            </a:r>
            <a:r>
              <a:rPr lang="tr-TR" b="1" i="0" dirty="0" smtClean="0">
                <a:solidFill>
                  <a:srgbClr val="000000"/>
                </a:solidFill>
                <a:effectLst/>
                <a:latin typeface="Arial"/>
              </a:rPr>
              <a:t> birimine dönüştür</a:t>
            </a:r>
          </a:p>
          <a:p>
            <a:endParaRPr lang="tr-TR" b="1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algn="ctr"/>
            <a:r>
              <a:rPr lang="tr-TR" b="0" i="0" dirty="0" smtClean="0">
                <a:solidFill>
                  <a:srgbClr val="000000"/>
                </a:solidFill>
                <a:effectLst/>
                <a:latin typeface="Arial"/>
              </a:rPr>
              <a:t>        ℉ - 32</a:t>
            </a:r>
          </a:p>
          <a:p>
            <a:pPr algn="ctr"/>
            <a:r>
              <a:rPr lang="tr-TR" b="0" i="0" dirty="0" smtClean="0">
                <a:solidFill>
                  <a:srgbClr val="000000"/>
                </a:solidFill>
                <a:effectLst/>
                <a:latin typeface="Arial"/>
              </a:rPr>
              <a:t>C=      _____</a:t>
            </a:r>
          </a:p>
          <a:p>
            <a:pPr algn="ctr"/>
            <a:r>
              <a:rPr lang="tr-TR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</a:p>
          <a:p>
            <a:pPr algn="ctr"/>
            <a:r>
              <a:rPr lang="tr-TR" b="0" i="0" dirty="0" smtClean="0">
                <a:solidFill>
                  <a:srgbClr val="000000"/>
                </a:solidFill>
                <a:effectLst/>
                <a:latin typeface="Arial"/>
              </a:rPr>
              <a:t>            1.8000</a:t>
            </a:r>
            <a:endParaRPr lang="tr-TR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0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548680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 </a:t>
            </a:r>
            <a:r>
              <a:rPr lang="tr-TR" sz="2800" b="1" u="sng" dirty="0" err="1"/>
              <a:t>while</a:t>
            </a:r>
            <a:r>
              <a:rPr lang="tr-TR" sz="2400" b="1" dirty="0"/>
              <a:t> döngüsünü daha önce yazdığımız hesap makinemize uygulayalım: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79512" y="144012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/>
              <a:t>giriş = """</a:t>
            </a:r>
          </a:p>
          <a:p>
            <a:r>
              <a:rPr lang="tr-TR" sz="1600" b="1" dirty="0"/>
              <a:t>(1) topla</a:t>
            </a:r>
          </a:p>
          <a:p>
            <a:r>
              <a:rPr lang="tr-TR" sz="1600" b="1" dirty="0"/>
              <a:t>(2) çıkar</a:t>
            </a:r>
          </a:p>
          <a:p>
            <a:r>
              <a:rPr lang="tr-TR" sz="1600" b="1" dirty="0"/>
              <a:t>(3) çarp</a:t>
            </a:r>
          </a:p>
          <a:p>
            <a:r>
              <a:rPr lang="tr-TR" sz="1600" b="1" dirty="0"/>
              <a:t>(4) böl</a:t>
            </a:r>
          </a:p>
          <a:p>
            <a:r>
              <a:rPr lang="tr-TR" sz="1600" b="1" dirty="0"/>
              <a:t>(5) karesini hesapla</a:t>
            </a:r>
          </a:p>
          <a:p>
            <a:r>
              <a:rPr lang="tr-TR" sz="1600" b="1" dirty="0"/>
              <a:t>(6) karekök hesapla</a:t>
            </a:r>
          </a:p>
          <a:p>
            <a:r>
              <a:rPr lang="tr-TR" sz="1600" b="1" dirty="0"/>
              <a:t>"""</a:t>
            </a:r>
          </a:p>
          <a:p>
            <a:r>
              <a:rPr lang="tr-TR" sz="1600" b="1" dirty="0" err="1" smtClean="0"/>
              <a:t>print</a:t>
            </a:r>
            <a:r>
              <a:rPr lang="tr-TR" sz="1600" b="1" dirty="0" smtClean="0"/>
              <a:t>(giriş</a:t>
            </a:r>
            <a:r>
              <a:rPr lang="tr-TR" sz="1600" b="1" dirty="0"/>
              <a:t>)</a:t>
            </a:r>
          </a:p>
          <a:p>
            <a:r>
              <a:rPr lang="tr-TR" sz="1600" b="1" dirty="0" smtClean="0"/>
              <a:t>anahtar </a:t>
            </a:r>
            <a:r>
              <a:rPr lang="tr-TR" sz="1600" b="1" dirty="0"/>
              <a:t>= 1</a:t>
            </a:r>
          </a:p>
          <a:p>
            <a:r>
              <a:rPr lang="tr-TR" sz="1600" b="1" dirty="0" err="1" smtClean="0"/>
              <a:t>while</a:t>
            </a:r>
            <a:r>
              <a:rPr lang="tr-TR" sz="1600" b="1" dirty="0" smtClean="0"/>
              <a:t> </a:t>
            </a:r>
            <a:r>
              <a:rPr lang="tr-TR" sz="1600" b="1" dirty="0"/>
              <a:t>anahtar == 1:</a:t>
            </a:r>
          </a:p>
          <a:p>
            <a:r>
              <a:rPr lang="tr-TR" sz="1600" b="1" dirty="0"/>
              <a:t>    soru = </a:t>
            </a:r>
            <a:r>
              <a:rPr lang="tr-TR" sz="1600" b="1" dirty="0" err="1"/>
              <a:t>input</a:t>
            </a:r>
            <a:r>
              <a:rPr lang="tr-TR" sz="1600" b="1" dirty="0"/>
              <a:t>("Yapmak istediğiniz işlemin numarasını girin (Çıkmak için q): ")</a:t>
            </a:r>
          </a:p>
          <a:p>
            <a:endParaRPr lang="tr-TR" sz="1600" b="1" dirty="0"/>
          </a:p>
          <a:p>
            <a:r>
              <a:rPr lang="tr-TR" sz="1600" b="1" dirty="0"/>
              <a:t>    </a:t>
            </a:r>
            <a:r>
              <a:rPr lang="tr-TR" sz="1600" b="1" dirty="0" err="1"/>
              <a:t>if</a:t>
            </a:r>
            <a:r>
              <a:rPr lang="tr-TR" sz="1600" b="1" dirty="0"/>
              <a:t> soru == "q":</a:t>
            </a:r>
          </a:p>
          <a:p>
            <a:r>
              <a:rPr lang="tr-TR" sz="1600" b="1" dirty="0"/>
              <a:t>        </a:t>
            </a:r>
            <a:r>
              <a:rPr lang="tr-TR" sz="1600" b="1" dirty="0" err="1"/>
              <a:t>print</a:t>
            </a:r>
            <a:r>
              <a:rPr lang="tr-TR" sz="1600" b="1" dirty="0"/>
              <a:t>("çıkılıyor...")</a:t>
            </a:r>
          </a:p>
          <a:p>
            <a:r>
              <a:rPr lang="tr-TR" sz="1600" b="1" dirty="0"/>
              <a:t>        anahtar = 0</a:t>
            </a:r>
          </a:p>
          <a:p>
            <a:endParaRPr lang="tr-TR" sz="1600" b="1" dirty="0"/>
          </a:p>
          <a:p>
            <a:r>
              <a:rPr lang="tr-TR" sz="1600" b="1" dirty="0"/>
              <a:t>    elif soru == "1":</a:t>
            </a:r>
          </a:p>
          <a:p>
            <a:r>
              <a:rPr lang="tr-TR" sz="1600" b="1" dirty="0"/>
              <a:t>        sayı1 = </a:t>
            </a:r>
            <a:r>
              <a:rPr lang="tr-TR" sz="1600" b="1" dirty="0" err="1"/>
              <a:t>int</a:t>
            </a:r>
            <a:r>
              <a:rPr lang="tr-TR" sz="1600" b="1" dirty="0"/>
              <a:t>(</a:t>
            </a:r>
            <a:r>
              <a:rPr lang="tr-TR" sz="1600" b="1" dirty="0" err="1"/>
              <a:t>input</a:t>
            </a:r>
            <a:r>
              <a:rPr lang="tr-TR" sz="1600" b="1" dirty="0"/>
              <a:t>("Toplama işlemi için ilk sayıyı girin: "))</a:t>
            </a:r>
          </a:p>
          <a:p>
            <a:r>
              <a:rPr lang="tr-TR" sz="1600" b="1" dirty="0"/>
              <a:t>        sayı2 = </a:t>
            </a:r>
            <a:r>
              <a:rPr lang="tr-TR" sz="1600" b="1" dirty="0" err="1"/>
              <a:t>int</a:t>
            </a:r>
            <a:r>
              <a:rPr lang="tr-TR" sz="1600" b="1" dirty="0"/>
              <a:t>(</a:t>
            </a:r>
            <a:r>
              <a:rPr lang="tr-TR" sz="1600" b="1" dirty="0" err="1"/>
              <a:t>input</a:t>
            </a:r>
            <a:r>
              <a:rPr lang="tr-TR" sz="1600" b="1" dirty="0"/>
              <a:t>("Toplama işlemi için ikinci sayıyı girin: "))</a:t>
            </a:r>
          </a:p>
          <a:p>
            <a:r>
              <a:rPr lang="tr-TR" sz="1600" b="1" dirty="0"/>
              <a:t>        </a:t>
            </a:r>
            <a:r>
              <a:rPr lang="tr-TR" sz="1600" b="1" dirty="0" err="1"/>
              <a:t>print</a:t>
            </a:r>
            <a:r>
              <a:rPr lang="tr-TR" sz="1600" b="1" dirty="0"/>
              <a:t>(sayı1, "+", sayı2, "=", sayı1 + sayı2)</a:t>
            </a:r>
          </a:p>
        </p:txBody>
      </p:sp>
    </p:spTree>
    <p:extLst>
      <p:ext uri="{BB962C8B-B14F-4D97-AF65-F5344CB8AC3E}">
        <p14:creationId xmlns:p14="http://schemas.microsoft.com/office/powerpoint/2010/main" val="30412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0992" y="476672"/>
            <a:ext cx="90730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elif soru == "2":</a:t>
            </a:r>
          </a:p>
          <a:p>
            <a:r>
              <a:rPr lang="tr-TR" sz="1400" b="1" dirty="0"/>
              <a:t>        sayı3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("Çıkarma işlemi için ilk sayıyı girin: "))</a:t>
            </a:r>
          </a:p>
          <a:p>
            <a:r>
              <a:rPr lang="tr-TR" sz="1400" b="1" dirty="0"/>
              <a:t>        sayı4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("Çıkarma işlemi için ikinci sayıyı girin: "))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(sayı3, "-", sayı4, "=", sayı3 - sayı4)</a:t>
            </a:r>
          </a:p>
          <a:p>
            <a:endParaRPr lang="tr-TR" sz="1400" b="1" dirty="0"/>
          </a:p>
          <a:p>
            <a:r>
              <a:rPr lang="tr-TR" sz="1400" b="1" dirty="0"/>
              <a:t>    elif soru == "3":</a:t>
            </a:r>
          </a:p>
          <a:p>
            <a:r>
              <a:rPr lang="tr-TR" sz="1400" b="1" dirty="0"/>
              <a:t>        sayı5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("Çarpma işlemi için ilk sayıyı girin: "))</a:t>
            </a:r>
          </a:p>
          <a:p>
            <a:r>
              <a:rPr lang="tr-TR" sz="1400" b="1" dirty="0"/>
              <a:t>        sayı6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("Çarpma işlemi için ikinci sayıyı girin: "))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(sayı5, "x", sayı6, "=", sayı5 * sayı6)</a:t>
            </a:r>
          </a:p>
          <a:p>
            <a:endParaRPr lang="tr-TR" sz="1400" b="1" dirty="0"/>
          </a:p>
          <a:p>
            <a:r>
              <a:rPr lang="tr-TR" sz="1400" b="1" dirty="0"/>
              <a:t>    elif soru == "4":</a:t>
            </a:r>
          </a:p>
          <a:p>
            <a:r>
              <a:rPr lang="tr-TR" sz="1400" b="1" dirty="0"/>
              <a:t>        sayı7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("Bölme işlemi için ilk sayıyı girin: "))</a:t>
            </a:r>
          </a:p>
          <a:p>
            <a:r>
              <a:rPr lang="tr-TR" sz="1400" b="1" dirty="0"/>
              <a:t>        sayı8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("Bölme işlemi için ikinci sayıyı girin: "))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(sayı7, "/", sayı8, "=", sayı7 / sayı8)</a:t>
            </a:r>
          </a:p>
          <a:p>
            <a:endParaRPr lang="tr-TR" sz="1400" b="1" dirty="0"/>
          </a:p>
          <a:p>
            <a:r>
              <a:rPr lang="tr-TR" sz="1400" b="1" dirty="0"/>
              <a:t>    elif soru == "5":</a:t>
            </a:r>
          </a:p>
          <a:p>
            <a:r>
              <a:rPr lang="tr-TR" sz="1400" b="1" dirty="0"/>
              <a:t>        sayı9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("Karesini hesaplamak istediğiniz sayıyı girin: "))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(sayı9, "sayısının karesi =", sayı9 ** 2)</a:t>
            </a:r>
          </a:p>
          <a:p>
            <a:endParaRPr lang="tr-TR" sz="1400" b="1" dirty="0"/>
          </a:p>
          <a:p>
            <a:r>
              <a:rPr lang="tr-TR" sz="1400" b="1" dirty="0"/>
              <a:t>    elif soru == "6":</a:t>
            </a:r>
          </a:p>
          <a:p>
            <a:r>
              <a:rPr lang="tr-TR" sz="1400" b="1" dirty="0"/>
              <a:t>        sayı10 = </a:t>
            </a:r>
            <a:r>
              <a:rPr lang="tr-TR" sz="1400" b="1" dirty="0" err="1"/>
              <a:t>int</a:t>
            </a:r>
            <a:r>
              <a:rPr lang="tr-TR" sz="1400" b="1" dirty="0"/>
              <a:t>(</a:t>
            </a:r>
            <a:r>
              <a:rPr lang="tr-TR" sz="1400" b="1" dirty="0" err="1"/>
              <a:t>input</a:t>
            </a:r>
            <a:r>
              <a:rPr lang="tr-TR" sz="1400" b="1" dirty="0"/>
              <a:t>("Karekökünü hesaplamak istediğiniz sayıyı girin: "))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(sayı10, "sayısının karekökü = ", sayı10 ** 0.5)</a:t>
            </a:r>
          </a:p>
          <a:p>
            <a:endParaRPr lang="tr-TR" sz="1400" b="1" dirty="0"/>
          </a:p>
          <a:p>
            <a:r>
              <a:rPr lang="tr-TR" sz="1400" b="1" dirty="0"/>
              <a:t>    else: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("Yanlış giriş.")</a:t>
            </a:r>
          </a:p>
          <a:p>
            <a:r>
              <a:rPr lang="tr-TR" sz="1400" b="1" dirty="0"/>
              <a:t>        </a:t>
            </a:r>
            <a:r>
              <a:rPr lang="tr-TR" sz="1400" b="1" dirty="0" err="1"/>
              <a:t>print</a:t>
            </a:r>
            <a:r>
              <a:rPr lang="tr-TR" sz="1400" b="1" dirty="0"/>
              <a:t>("Aşağıdaki seçeneklerden birini giriniz:", giriş)</a:t>
            </a:r>
          </a:p>
        </p:txBody>
      </p:sp>
    </p:spTree>
    <p:extLst>
      <p:ext uri="{BB962C8B-B14F-4D97-AF65-F5344CB8AC3E}">
        <p14:creationId xmlns:p14="http://schemas.microsoft.com/office/powerpoint/2010/main" val="30412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69269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Burada ilave olarak şu satırları görüyorsunuz:</a:t>
            </a:r>
          </a:p>
          <a:p>
            <a:endParaRPr lang="tr-TR" sz="2800" dirty="0"/>
          </a:p>
          <a:p>
            <a:r>
              <a:rPr lang="tr-TR" sz="2800" dirty="0">
                <a:solidFill>
                  <a:srgbClr val="C00000"/>
                </a:solidFill>
              </a:rPr>
              <a:t>anahtar = 1</a:t>
            </a:r>
          </a:p>
          <a:p>
            <a:endParaRPr lang="tr-TR" sz="2800" dirty="0">
              <a:solidFill>
                <a:srgbClr val="C00000"/>
              </a:solidFill>
            </a:endParaRPr>
          </a:p>
          <a:p>
            <a:r>
              <a:rPr lang="tr-TR" sz="2800" dirty="0" err="1">
                <a:solidFill>
                  <a:srgbClr val="C00000"/>
                </a:solidFill>
              </a:rPr>
              <a:t>while</a:t>
            </a:r>
            <a:r>
              <a:rPr lang="tr-TR" sz="2800" dirty="0">
                <a:solidFill>
                  <a:srgbClr val="C00000"/>
                </a:solidFill>
              </a:rPr>
              <a:t> anahtar == 1:</a:t>
            </a:r>
          </a:p>
          <a:p>
            <a:r>
              <a:rPr lang="tr-TR" sz="2800" dirty="0">
                <a:solidFill>
                  <a:srgbClr val="C00000"/>
                </a:solidFill>
              </a:rPr>
              <a:t>    soru = </a:t>
            </a:r>
            <a:r>
              <a:rPr lang="tr-TR" sz="2800" dirty="0" err="1">
                <a:solidFill>
                  <a:srgbClr val="C00000"/>
                </a:solidFill>
              </a:rPr>
              <a:t>input</a:t>
            </a:r>
            <a:r>
              <a:rPr lang="tr-TR" sz="2800" dirty="0">
                <a:solidFill>
                  <a:srgbClr val="C00000"/>
                </a:solidFill>
              </a:rPr>
              <a:t>("Yapmak istediğiniz işlemin numarasını girin (Çıkmak için q): ")</a:t>
            </a:r>
          </a:p>
          <a:p>
            <a:endParaRPr lang="tr-TR" sz="2800" dirty="0">
              <a:solidFill>
                <a:srgbClr val="C00000"/>
              </a:solidFill>
            </a:endParaRPr>
          </a:p>
          <a:p>
            <a:r>
              <a:rPr lang="tr-TR" sz="2800" dirty="0">
                <a:solidFill>
                  <a:srgbClr val="C00000"/>
                </a:solidFill>
              </a:rPr>
              <a:t>    </a:t>
            </a:r>
            <a:r>
              <a:rPr lang="tr-TR" sz="2800" dirty="0" err="1">
                <a:solidFill>
                  <a:srgbClr val="C00000"/>
                </a:solidFill>
              </a:rPr>
              <a:t>if</a:t>
            </a:r>
            <a:r>
              <a:rPr lang="tr-TR" sz="2800" dirty="0">
                <a:solidFill>
                  <a:srgbClr val="C00000"/>
                </a:solidFill>
              </a:rPr>
              <a:t> soru == "q":</a:t>
            </a:r>
          </a:p>
          <a:p>
            <a:r>
              <a:rPr lang="tr-TR" sz="2800" dirty="0">
                <a:solidFill>
                  <a:srgbClr val="C00000"/>
                </a:solidFill>
              </a:rPr>
              <a:t>        </a:t>
            </a:r>
            <a:r>
              <a:rPr lang="tr-TR" sz="2800" dirty="0" err="1">
                <a:solidFill>
                  <a:srgbClr val="C00000"/>
                </a:solidFill>
              </a:rPr>
              <a:t>print</a:t>
            </a:r>
            <a:r>
              <a:rPr lang="tr-TR" sz="2800" dirty="0">
                <a:solidFill>
                  <a:srgbClr val="C00000"/>
                </a:solidFill>
              </a:rPr>
              <a:t>("çıkılıyor...")</a:t>
            </a:r>
          </a:p>
          <a:p>
            <a:r>
              <a:rPr lang="tr-TR" sz="2800" dirty="0">
                <a:solidFill>
                  <a:srgbClr val="C00000"/>
                </a:solidFill>
              </a:rPr>
              <a:t>        anahtar = 0</a:t>
            </a:r>
          </a:p>
        </p:txBody>
      </p:sp>
    </p:spTree>
    <p:extLst>
      <p:ext uri="{BB962C8B-B14F-4D97-AF65-F5344CB8AC3E}">
        <p14:creationId xmlns:p14="http://schemas.microsoft.com/office/powerpoint/2010/main" val="30369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797511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Bu döngüyü kırmak için de başta tanımladığımız o değişkene başka bir değer atıyoruz.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dirty="0" smtClean="0"/>
              <a:t>Burada</a:t>
            </a:r>
            <a:r>
              <a:rPr lang="tr-TR" sz="2400" dirty="0"/>
              <a:t> anahtar değişkenine atadığımız 1 ve 0 değerleri tamamen tesadüfidir. Yani siz bu değerleri istediğiniz gibi değiştirebilirsiniz. 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6819" y="3105835"/>
            <a:ext cx="8280920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/>
              <a:t>anahtar = "</a:t>
            </a:r>
            <a:r>
              <a:rPr lang="tr-TR" dirty="0" err="1"/>
              <a:t>hoyda</a:t>
            </a:r>
            <a:r>
              <a:rPr lang="tr-TR" dirty="0"/>
              <a:t> bre!"</a:t>
            </a:r>
          </a:p>
          <a:p>
            <a:endParaRPr lang="tr-TR" dirty="0"/>
          </a:p>
          <a:p>
            <a:r>
              <a:rPr lang="tr-TR" dirty="0"/>
              <a:t>#</a:t>
            </a:r>
            <a:r>
              <a:rPr lang="tr-TR" dirty="0" err="1"/>
              <a:t>anahtar'ın</a:t>
            </a:r>
            <a:r>
              <a:rPr lang="tr-TR" dirty="0"/>
              <a:t> değeri '</a:t>
            </a:r>
            <a:r>
              <a:rPr lang="tr-TR" dirty="0" err="1"/>
              <a:t>hoyda</a:t>
            </a:r>
            <a:r>
              <a:rPr lang="tr-TR" dirty="0"/>
              <a:t> bre!' olduğu müddetçe aşağıdaki bloğu</a:t>
            </a:r>
          </a:p>
          <a:p>
            <a:r>
              <a:rPr lang="tr-TR" dirty="0"/>
              <a:t>#çalıştırmaya devam et.</a:t>
            </a:r>
          </a:p>
          <a:p>
            <a:r>
              <a:rPr lang="tr-TR" dirty="0" err="1"/>
              <a:t>while</a:t>
            </a:r>
            <a:r>
              <a:rPr lang="tr-TR" dirty="0"/>
              <a:t> anahtar == "</a:t>
            </a:r>
            <a:r>
              <a:rPr lang="tr-TR" dirty="0" err="1"/>
              <a:t>hoyda</a:t>
            </a:r>
            <a:r>
              <a:rPr lang="tr-TR" dirty="0"/>
              <a:t> bre!":</a:t>
            </a:r>
          </a:p>
          <a:p>
            <a:r>
              <a:rPr lang="tr-TR" dirty="0"/>
              <a:t>    soru = </a:t>
            </a:r>
            <a:r>
              <a:rPr lang="tr-TR" dirty="0" err="1"/>
              <a:t>input</a:t>
            </a:r>
            <a:r>
              <a:rPr lang="tr-TR" dirty="0"/>
              <a:t>("Yapmak istediğiniz işlemin numarasını girin (Çıkmak için q): ")</a:t>
            </a:r>
          </a:p>
          <a:p>
            <a:endParaRPr lang="tr-TR" dirty="0"/>
          </a:p>
          <a:p>
            <a:r>
              <a:rPr lang="tr-TR" dirty="0"/>
              <a:t>    </a:t>
            </a:r>
            <a:r>
              <a:rPr lang="tr-TR" dirty="0" err="1"/>
              <a:t>if</a:t>
            </a:r>
            <a:r>
              <a:rPr lang="tr-TR" dirty="0"/>
              <a:t> soru == "q":</a:t>
            </a:r>
          </a:p>
          <a:p>
            <a:r>
              <a:rPr lang="tr-TR" dirty="0"/>
              <a:t>        </a:t>
            </a:r>
            <a:r>
              <a:rPr lang="tr-TR" dirty="0" err="1"/>
              <a:t>print</a:t>
            </a:r>
            <a:r>
              <a:rPr lang="tr-TR" dirty="0"/>
              <a:t>("çıkılıyor...")</a:t>
            </a:r>
          </a:p>
          <a:p>
            <a:r>
              <a:rPr lang="tr-TR" dirty="0"/>
              <a:t>        anahtar = "dur yolcu!"</a:t>
            </a:r>
          </a:p>
          <a:p>
            <a:r>
              <a:rPr lang="tr-TR" dirty="0"/>
              <a:t>        #</a:t>
            </a:r>
            <a:r>
              <a:rPr lang="tr-TR" dirty="0" err="1"/>
              <a:t>anahtar'ın</a:t>
            </a:r>
            <a:r>
              <a:rPr lang="tr-TR" dirty="0"/>
              <a:t> değeri artık '</a:t>
            </a:r>
            <a:r>
              <a:rPr lang="tr-TR" dirty="0" err="1"/>
              <a:t>hoyda</a:t>
            </a:r>
            <a:r>
              <a:rPr lang="tr-TR" dirty="0"/>
              <a:t> bre!' değil, 'dur yolcu'</a:t>
            </a:r>
          </a:p>
          <a:p>
            <a:r>
              <a:rPr lang="tr-TR" dirty="0"/>
              <a:t>        #olduğu için döngüden çık ve böylece programı sona erdirmiş ol.</a:t>
            </a:r>
          </a:p>
        </p:txBody>
      </p:sp>
    </p:spTree>
    <p:extLst>
      <p:ext uri="{BB962C8B-B14F-4D97-AF65-F5344CB8AC3E}">
        <p14:creationId xmlns:p14="http://schemas.microsoft.com/office/powerpoint/2010/main" val="12685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727666"/>
            <a:ext cx="9145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Yukarıda verdiğimiz son örnekte önce anahtar adlı bir değişken atayıp, </a:t>
            </a:r>
            <a:r>
              <a:rPr lang="tr-TR" sz="2400" b="1" dirty="0" err="1"/>
              <a:t>while</a:t>
            </a:r>
            <a:r>
              <a:rPr lang="tr-TR" sz="2400" b="1" dirty="0"/>
              <a:t> döngüsünün işleyişini bu değişkenin değerine göre yapılandırdık. Ama aslında yukarıdaki kodları çok daha basit bir şekilde de yazabiliriz. Dikkatlice bakın:</a:t>
            </a:r>
          </a:p>
          <a:p>
            <a:endParaRPr lang="tr-TR" sz="2400" b="1" dirty="0" smtClean="0"/>
          </a:p>
          <a:p>
            <a:endParaRPr lang="tr-TR" sz="2400" b="1" dirty="0"/>
          </a:p>
          <a:p>
            <a:endParaRPr lang="tr-TR" sz="2400" b="1" dirty="0"/>
          </a:p>
          <a:p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while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True:</a:t>
            </a:r>
          </a:p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   soru =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input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("Yapmak istediğiniz işlemin numarasını girin (Çıkmak için q): ")</a:t>
            </a:r>
          </a:p>
          <a:p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soru == "q":</a:t>
            </a:r>
          </a:p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print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("çıkılıyor...")</a:t>
            </a:r>
          </a:p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       break</a:t>
            </a:r>
          </a:p>
        </p:txBody>
      </p:sp>
    </p:spTree>
    <p:extLst>
      <p:ext uri="{BB962C8B-B14F-4D97-AF65-F5344CB8AC3E}">
        <p14:creationId xmlns:p14="http://schemas.microsoft.com/office/powerpoint/2010/main" val="35164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90872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while</a:t>
            </a:r>
            <a:r>
              <a:rPr lang="tr-TR" sz="2400" b="1" dirty="0"/>
              <a:t> True ifadesi şöyle bir anlama gelir:</a:t>
            </a:r>
          </a:p>
          <a:p>
            <a:endParaRPr lang="tr-TR" sz="2400" b="1" dirty="0"/>
          </a:p>
          <a:p>
            <a:r>
              <a:rPr lang="tr-TR" sz="2400" b="1" dirty="0"/>
              <a:t>True olduğu müddetçe...</a:t>
            </a:r>
          </a:p>
          <a:p>
            <a:r>
              <a:rPr lang="tr-TR" sz="2400" b="1" dirty="0"/>
              <a:t>Peki ne True olduğu müddetçe? Burada neyin True olması gerektiğini belirtmediğimiz için, aslında bu kod parçası şu anlama geliyor:</a:t>
            </a:r>
          </a:p>
          <a:p>
            <a:endParaRPr lang="tr-TR" sz="2400" b="1" dirty="0"/>
          </a:p>
          <a:p>
            <a:r>
              <a:rPr lang="tr-TR" sz="2400" b="1" u="sng" dirty="0">
                <a:solidFill>
                  <a:srgbClr val="C00000"/>
                </a:solidFill>
              </a:rPr>
              <a:t>Aksi belirtilmediği sürece çalışmaya devam et!</a:t>
            </a:r>
          </a:p>
          <a:p>
            <a:r>
              <a:rPr lang="tr-TR" sz="2400" b="1" dirty="0">
                <a:solidFill>
                  <a:srgbClr val="C00000"/>
                </a:solidFill>
              </a:rPr>
              <a:t>Eğer yukarıdaki açıklamayı biraz bulanık bulduysanız şu örneği inceleyebilirsiniz:</a:t>
            </a:r>
          </a:p>
          <a:p>
            <a:endParaRPr lang="tr-TR" sz="2400" b="1" dirty="0"/>
          </a:p>
          <a:p>
            <a:r>
              <a:rPr lang="tr-TR" sz="2400" b="1" dirty="0" err="1">
                <a:solidFill>
                  <a:srgbClr val="FF0000"/>
                </a:solidFill>
              </a:rPr>
              <a:t>while</a:t>
            </a:r>
            <a:r>
              <a:rPr lang="tr-TR" sz="2400" b="1" dirty="0">
                <a:solidFill>
                  <a:srgbClr val="FF0000"/>
                </a:solidFill>
              </a:rPr>
              <a:t> True: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    </a:t>
            </a:r>
            <a:r>
              <a:rPr lang="tr-TR" sz="2400" b="1" dirty="0" err="1">
                <a:solidFill>
                  <a:srgbClr val="FF0000"/>
                </a:solidFill>
              </a:rPr>
              <a:t>print</a:t>
            </a:r>
            <a:r>
              <a:rPr lang="tr-TR" sz="2400" b="1" dirty="0">
                <a:solidFill>
                  <a:srgbClr val="FF0000"/>
                </a:solidFill>
              </a:rPr>
              <a:t>("Bilgisayar çıldırdı!")</a:t>
            </a:r>
          </a:p>
        </p:txBody>
      </p:sp>
    </p:spTree>
    <p:extLst>
      <p:ext uri="{BB962C8B-B14F-4D97-AF65-F5344CB8AC3E}">
        <p14:creationId xmlns:p14="http://schemas.microsoft.com/office/powerpoint/2010/main" val="22799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620689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00CD00"/>
                </a:solidFill>
                <a:latin typeface="CourierNewPSMT"/>
              </a:rPr>
              <a:t># Girilen 5 sayının ortalamasını alan program</a:t>
            </a:r>
          </a:p>
          <a:p>
            <a:r>
              <a:rPr lang="tr-TR" sz="2000" dirty="0">
                <a:solidFill>
                  <a:srgbClr val="00CD00"/>
                </a:solidFill>
                <a:latin typeface="CourierNewPSMT"/>
              </a:rPr>
              <a:t># Negatif sayı girildiğinde program sonlandırılır</a:t>
            </a: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323528" y="1772816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/>
              <a:t>sayac</a:t>
            </a:r>
            <a:r>
              <a:rPr lang="tr-TR" sz="2000" b="1" dirty="0"/>
              <a:t> = toplam = 0</a:t>
            </a:r>
          </a:p>
          <a:p>
            <a:r>
              <a:rPr lang="tr-TR" sz="2000" b="1" dirty="0" err="1"/>
              <a:t>print</a:t>
            </a:r>
            <a:r>
              <a:rPr lang="tr-TR" sz="2000" b="1" dirty="0"/>
              <a:t>("Lütfen Ortalama hesaplamak için 5 pozitif sayı giriniz")</a:t>
            </a:r>
          </a:p>
          <a:p>
            <a:r>
              <a:rPr lang="tr-TR" sz="2000" b="1" dirty="0" err="1">
                <a:solidFill>
                  <a:srgbClr val="C00000"/>
                </a:solidFill>
              </a:rPr>
              <a:t>while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sayac</a:t>
            </a:r>
            <a:r>
              <a:rPr lang="tr-TR" sz="2000" b="1" dirty="0">
                <a:solidFill>
                  <a:srgbClr val="C00000"/>
                </a:solidFill>
              </a:rPr>
              <a:t> &lt; 5:</a:t>
            </a:r>
          </a:p>
          <a:p>
            <a:r>
              <a:rPr lang="tr-TR" sz="2000" b="1" dirty="0" smtClean="0">
                <a:solidFill>
                  <a:srgbClr val="C00000"/>
                </a:solidFill>
              </a:rPr>
              <a:t>	</a:t>
            </a:r>
            <a:r>
              <a:rPr lang="tr-TR" sz="2000" b="1" dirty="0" err="1" smtClean="0">
                <a:solidFill>
                  <a:srgbClr val="C00000"/>
                </a:solidFill>
              </a:rPr>
              <a:t>sayi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>
                <a:solidFill>
                  <a:srgbClr val="C00000"/>
                </a:solidFill>
              </a:rPr>
              <a:t>= </a:t>
            </a:r>
            <a:r>
              <a:rPr lang="tr-TR" sz="2000" b="1" dirty="0" err="1">
                <a:solidFill>
                  <a:srgbClr val="C00000"/>
                </a:solidFill>
              </a:rPr>
              <a:t>float</a:t>
            </a:r>
            <a:r>
              <a:rPr lang="tr-TR" sz="2000" b="1" dirty="0">
                <a:solidFill>
                  <a:srgbClr val="C00000"/>
                </a:solidFill>
              </a:rPr>
              <a:t>(</a:t>
            </a:r>
            <a:r>
              <a:rPr lang="tr-TR" sz="2000" b="1" dirty="0" err="1">
                <a:solidFill>
                  <a:srgbClr val="C00000"/>
                </a:solidFill>
              </a:rPr>
              <a:t>input</a:t>
            </a:r>
            <a:r>
              <a:rPr lang="tr-TR" sz="2000" b="1" dirty="0">
                <a:solidFill>
                  <a:srgbClr val="C00000"/>
                </a:solidFill>
              </a:rPr>
              <a:t>("Sayı giriniz: "))</a:t>
            </a:r>
          </a:p>
          <a:p>
            <a:r>
              <a:rPr lang="tr-TR" sz="2000" b="1" dirty="0" smtClean="0">
                <a:solidFill>
                  <a:srgbClr val="C00000"/>
                </a:solidFill>
              </a:rPr>
              <a:t>	</a:t>
            </a:r>
            <a:r>
              <a:rPr lang="tr-TR" sz="2000" b="1" dirty="0" err="1" smtClean="0">
                <a:solidFill>
                  <a:srgbClr val="C00000"/>
                </a:solidFill>
              </a:rPr>
              <a:t>if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sayi</a:t>
            </a:r>
            <a:r>
              <a:rPr lang="tr-TR" sz="2000" b="1" dirty="0">
                <a:solidFill>
                  <a:srgbClr val="C00000"/>
                </a:solidFill>
              </a:rPr>
              <a:t> &lt; 0:</a:t>
            </a:r>
          </a:p>
          <a:p>
            <a:r>
              <a:rPr lang="tr-TR" sz="2000" b="1" dirty="0" smtClean="0">
                <a:solidFill>
                  <a:srgbClr val="C00000"/>
                </a:solidFill>
              </a:rPr>
              <a:t>		</a:t>
            </a:r>
            <a:r>
              <a:rPr lang="tr-TR" sz="2000" b="1" dirty="0" err="1" smtClean="0">
                <a:solidFill>
                  <a:srgbClr val="C00000"/>
                </a:solidFill>
              </a:rPr>
              <a:t>print</a:t>
            </a:r>
            <a:r>
              <a:rPr lang="tr-TR" sz="2000" b="1" dirty="0">
                <a:solidFill>
                  <a:srgbClr val="C00000"/>
                </a:solidFill>
              </a:rPr>
              <a:t>("Negatif sayılar kabul edilmemektedir. Çıkılıyor")</a:t>
            </a:r>
          </a:p>
          <a:p>
            <a:r>
              <a:rPr lang="tr-TR" sz="2000" b="1" dirty="0" smtClean="0">
                <a:solidFill>
                  <a:srgbClr val="C00000"/>
                </a:solidFill>
              </a:rPr>
              <a:t>		break</a:t>
            </a:r>
            <a:endParaRPr lang="tr-TR" sz="2000" b="1" dirty="0">
              <a:solidFill>
                <a:srgbClr val="C00000"/>
              </a:solidFill>
            </a:endParaRPr>
          </a:p>
          <a:p>
            <a:r>
              <a:rPr lang="tr-TR" sz="2000" b="1" dirty="0" smtClean="0"/>
              <a:t>	</a:t>
            </a:r>
            <a:r>
              <a:rPr lang="tr-TR" sz="2000" b="1" dirty="0" err="1" smtClean="0"/>
              <a:t>sayac</a:t>
            </a:r>
            <a:r>
              <a:rPr lang="tr-TR" sz="2000" b="1" dirty="0" smtClean="0"/>
              <a:t> </a:t>
            </a:r>
            <a:r>
              <a:rPr lang="tr-TR" sz="2000" b="1" dirty="0"/>
              <a:t>+= 1</a:t>
            </a:r>
          </a:p>
          <a:p>
            <a:r>
              <a:rPr lang="tr-TR" sz="2000" b="1" dirty="0" smtClean="0"/>
              <a:t>	toplam </a:t>
            </a:r>
            <a:r>
              <a:rPr lang="tr-TR" sz="2000" b="1" dirty="0"/>
              <a:t>+= </a:t>
            </a:r>
            <a:r>
              <a:rPr lang="tr-TR" sz="2000" b="1" dirty="0" err="1"/>
              <a:t>sayi</a:t>
            </a:r>
            <a:endParaRPr lang="tr-TR" sz="2000" b="1" dirty="0"/>
          </a:p>
          <a:p>
            <a:r>
              <a:rPr lang="tr-TR" sz="2000" b="1" dirty="0" smtClean="0"/>
              <a:t>else</a:t>
            </a:r>
            <a:r>
              <a:rPr lang="tr-TR" sz="2000" b="1" dirty="0"/>
              <a:t>:</a:t>
            </a:r>
          </a:p>
          <a:p>
            <a:r>
              <a:rPr lang="tr-TR" sz="2000" b="1" dirty="0" smtClean="0"/>
              <a:t>	</a:t>
            </a:r>
            <a:r>
              <a:rPr lang="tr-TR" sz="2000" b="1" dirty="0" err="1" smtClean="0"/>
              <a:t>print</a:t>
            </a:r>
            <a:r>
              <a:rPr lang="tr-TR" sz="2000" b="1" dirty="0"/>
              <a:t>("Ortalama =", toplam/</a:t>
            </a:r>
            <a:r>
              <a:rPr lang="tr-TR" sz="2000" b="1" dirty="0" err="1"/>
              <a:t>sayac</a:t>
            </a:r>
            <a:r>
              <a:rPr lang="tr-TR" sz="2000" b="1" dirty="0"/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31239"/>
            <a:ext cx="67056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76470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4F36"/>
                </a:solidFill>
                <a:latin typeface="OpenSans-Bold"/>
              </a:rPr>
              <a:t>6. FONKSİYONLAR 1</a:t>
            </a:r>
            <a:endParaRPr lang="tr-T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35" y="1484784"/>
            <a:ext cx="67913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134076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/>
              <a:t>Burada </a:t>
            </a:r>
            <a:r>
              <a:rPr lang="tr-TR" sz="2000" b="1" dirty="0" err="1"/>
              <a:t>sqrt</a:t>
            </a:r>
            <a:r>
              <a:rPr lang="tr-TR" sz="2000" b="1" dirty="0"/>
              <a:t> (</a:t>
            </a:r>
            <a:r>
              <a:rPr lang="tr-TR" sz="2000" b="1" dirty="0" err="1"/>
              <a:t>sayi</a:t>
            </a:r>
            <a:r>
              <a:rPr lang="tr-TR" sz="2000" b="1" dirty="0"/>
              <a:t>) komutu ilgili “fonksiyonu çağırmak” için kullanılmaktadır. Önceden </a:t>
            </a:r>
            <a:r>
              <a:rPr lang="tr-TR" sz="2000" b="1" dirty="0" smtClean="0"/>
              <a:t>kullandığımız fonksiyonlar </a:t>
            </a:r>
            <a:r>
              <a:rPr lang="tr-TR" sz="2000" b="1" dirty="0"/>
              <a:t>gibi sık kullanılan fonksiyonların küçük koleksiyonu kapsamı dışındadır. </a:t>
            </a:r>
            <a:endParaRPr lang="tr-TR" sz="2000" b="1" dirty="0" smtClean="0"/>
          </a:p>
          <a:p>
            <a:pPr algn="just"/>
            <a:endParaRPr lang="tr-TR" sz="2000" b="1" dirty="0" smtClean="0"/>
          </a:p>
          <a:p>
            <a:pPr algn="just"/>
            <a:r>
              <a:rPr lang="tr-TR" sz="2000" b="1" dirty="0" smtClean="0"/>
              <a:t>Bu fonksiyon standart </a:t>
            </a:r>
            <a:r>
              <a:rPr lang="tr-TR" sz="2000" b="1" dirty="0"/>
              <a:t>kütüphane içerisinde ayrı bir modül olarak düşünülebilir. Bu nedenle “</a:t>
            </a:r>
            <a:r>
              <a:rPr lang="tr-TR" sz="2000" b="1" dirty="0" err="1"/>
              <a:t>import</a:t>
            </a:r>
            <a:r>
              <a:rPr lang="tr-TR" sz="2000" b="1" dirty="0"/>
              <a:t>” </a:t>
            </a:r>
            <a:r>
              <a:rPr lang="tr-TR" sz="2000" b="1" dirty="0" smtClean="0"/>
              <a:t>anahtar kelimesi </a:t>
            </a:r>
            <a:r>
              <a:rPr lang="tr-TR" sz="2000" b="1" dirty="0"/>
              <a:t>kullanılarak ve “</a:t>
            </a:r>
            <a:r>
              <a:rPr lang="tr-TR" sz="2000" b="1" dirty="0" err="1"/>
              <a:t>math</a:t>
            </a:r>
            <a:r>
              <a:rPr lang="tr-TR" sz="2000" b="1" dirty="0"/>
              <a:t>” yani matematik kütüphanesinden çağırılarak kullanılır. </a:t>
            </a:r>
            <a:endParaRPr lang="tr-TR" sz="2000" b="1" dirty="0" smtClean="0"/>
          </a:p>
          <a:p>
            <a:pPr algn="just"/>
            <a:endParaRPr lang="tr-TR" sz="2000" b="1" dirty="0" smtClean="0"/>
          </a:p>
          <a:p>
            <a:pPr algn="just"/>
            <a:r>
              <a:rPr lang="tr-TR" sz="2000" b="1" dirty="0" smtClean="0"/>
              <a:t>Böylece </a:t>
            </a:r>
            <a:r>
              <a:rPr lang="tr-TR" sz="2000" b="1" dirty="0" err="1"/>
              <a:t>sqrt</a:t>
            </a:r>
            <a:r>
              <a:rPr lang="tr-TR" sz="2000" b="1" dirty="0" smtClean="0"/>
              <a:t>() fonksiyonu </a:t>
            </a:r>
            <a:r>
              <a:rPr lang="tr-TR" sz="2000" b="1" dirty="0"/>
              <a:t>programa tanıtılmış olur. “</a:t>
            </a:r>
            <a:r>
              <a:rPr lang="tr-TR" sz="2000" b="1" dirty="0" err="1"/>
              <a:t>sayi</a:t>
            </a:r>
            <a:r>
              <a:rPr lang="tr-TR" sz="2000" b="1" dirty="0"/>
              <a:t>” ise fonksiyona gönderilecek parametredir. </a:t>
            </a:r>
            <a:r>
              <a:rPr lang="tr-TR" sz="2000" b="1" dirty="0" smtClean="0"/>
              <a:t>Parametreler fonksiyona </a:t>
            </a:r>
            <a:r>
              <a:rPr lang="tr-TR" sz="2000" b="1" dirty="0"/>
              <a:t>işlem yapması için ihtiyaç duyduğu değerleri göndermek ve bilgi alışverişini sağlamak </a:t>
            </a:r>
            <a:r>
              <a:rPr lang="tr-TR" sz="2000" b="1" dirty="0" smtClean="0"/>
              <a:t>için kullanılır</a:t>
            </a:r>
            <a:r>
              <a:rPr lang="tr-T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7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90872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from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math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import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sqrt</a:t>
            </a:r>
            <a:endParaRPr lang="tr-TR" sz="2800" dirty="0">
              <a:solidFill>
                <a:srgbClr val="000000"/>
              </a:solidFill>
              <a:latin typeface="CourierNewPSMT"/>
            </a:endParaRPr>
          </a:p>
          <a:p>
            <a:r>
              <a:rPr lang="tr-TR" sz="2800" dirty="0">
                <a:solidFill>
                  <a:srgbClr val="00CD00"/>
                </a:solidFill>
                <a:latin typeface="CourierNewPSMT"/>
              </a:rPr>
              <a:t># Kullanıcıdan değer alınıyor</a:t>
            </a:r>
          </a:p>
          <a:p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sayi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 = 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float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input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("Sayı Giriniz: "))</a:t>
            </a:r>
          </a:p>
          <a:p>
            <a:r>
              <a:rPr lang="tr-TR" sz="2800" dirty="0">
                <a:solidFill>
                  <a:srgbClr val="00CD00"/>
                </a:solidFill>
                <a:latin typeface="CourierNewPSMT"/>
              </a:rPr>
              <a:t># </a:t>
            </a:r>
            <a:r>
              <a:rPr lang="tr-TR" sz="2800" dirty="0" err="1">
                <a:solidFill>
                  <a:srgbClr val="00CD00"/>
                </a:solidFill>
                <a:latin typeface="CourierNewPSMT"/>
              </a:rPr>
              <a:t>Karakök</a:t>
            </a:r>
            <a:r>
              <a:rPr lang="tr-TR" sz="2800" dirty="0">
                <a:solidFill>
                  <a:srgbClr val="00CD00"/>
                </a:solidFill>
                <a:latin typeface="CourierNewPSMT"/>
              </a:rPr>
              <a:t> hesaplanarak kok değişkenine aktarılıyor</a:t>
            </a:r>
          </a:p>
          <a:p>
            <a:r>
              <a:rPr lang="tr-TR" sz="2800" dirty="0">
                <a:solidFill>
                  <a:srgbClr val="000000"/>
                </a:solidFill>
                <a:latin typeface="CourierNewPSMT"/>
              </a:rPr>
              <a:t>kok = 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sqrt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sayi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)</a:t>
            </a:r>
          </a:p>
          <a:p>
            <a:r>
              <a:rPr lang="tr-TR" sz="2800" dirty="0">
                <a:solidFill>
                  <a:srgbClr val="00CD00"/>
                </a:solidFill>
                <a:latin typeface="CourierNewPSMT"/>
              </a:rPr>
              <a:t># Sonuçlar yazdırılıyor</a:t>
            </a:r>
          </a:p>
          <a:p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800" dirty="0" err="1">
                <a:solidFill>
                  <a:srgbClr val="000000"/>
                </a:solidFill>
                <a:latin typeface="CourierNewPSMT"/>
              </a:rPr>
              <a:t>sayi</a:t>
            </a:r>
            <a:r>
              <a:rPr lang="tr-TR" sz="2800" dirty="0">
                <a:solidFill>
                  <a:srgbClr val="000000"/>
                </a:solidFill>
                <a:latin typeface="CourierNewPSMT"/>
              </a:rPr>
              <a:t>," sayısının karekökü" "=", kok)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315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2635" y="148478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Kullanıcıdan bir değer aldırmak için </a:t>
            </a:r>
            <a:r>
              <a:rPr lang="tr-TR" sz="2400" dirty="0" err="1" smtClean="0">
                <a:solidFill>
                  <a:schemeClr val="tx1"/>
                </a:solidFill>
              </a:rPr>
              <a:t>input</a:t>
            </a:r>
            <a:r>
              <a:rPr lang="tr-TR" sz="2400" dirty="0" smtClean="0">
                <a:solidFill>
                  <a:schemeClr val="tx1"/>
                </a:solidFill>
              </a:rPr>
              <a:t>() fonksiyonu kullanılır.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</a:p>
          <a:p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# 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Fahren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hei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t cinsinden sıcaklık kullanıcıdan aldırılıyor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dereceF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float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 (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 ("Sıcaklığı F olarak girin:"))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Celcius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nsine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dönüşüm için gerekli formül uygulanıyor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dereceC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 = (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dereceF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 - 32) / 1.8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Çıkan sonuç ekrana yazdırılıyor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dereceF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,"F derece=",</a:t>
            </a: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round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(dereceC,2),"C derecedir")</a:t>
            </a:r>
            <a:endParaRPr lang="tr-TR" sz="2400" dirty="0" smtClean="0">
              <a:solidFill>
                <a:schemeClr val="tx1"/>
              </a:solidFill>
            </a:endParaRPr>
          </a:p>
          <a:p>
            <a:endParaRPr lang="tr-T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	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Sıcaklığı F olarak girin:96</a:t>
            </a:r>
          </a:p>
          <a:p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	96.0 F derece = 35.56 C derece</a:t>
            </a:r>
            <a:endParaRPr lang="tr-TR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3528" y="1052736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4F36"/>
                </a:solidFill>
                <a:latin typeface="OpenSans-Semibold"/>
              </a:rPr>
              <a:t>6.3.1.1. </a:t>
            </a:r>
            <a:r>
              <a:rPr lang="tr-TR" sz="2400" dirty="0" err="1">
                <a:solidFill>
                  <a:srgbClr val="FF4F36"/>
                </a:solidFill>
                <a:latin typeface="OpenSans-Semibold"/>
              </a:rPr>
              <a:t>sqrt</a:t>
            </a:r>
            <a:r>
              <a:rPr lang="tr-TR" sz="2400" dirty="0">
                <a:solidFill>
                  <a:srgbClr val="FF4F36"/>
                </a:solidFill>
                <a:latin typeface="OpenSans-Semibold"/>
              </a:rPr>
              <a:t>() Fonksiyonunun Farklı Kullanımları</a:t>
            </a:r>
          </a:p>
          <a:p>
            <a:r>
              <a:rPr lang="tr-TR" sz="2400" dirty="0">
                <a:solidFill>
                  <a:srgbClr val="00CD00"/>
                </a:solidFill>
                <a:latin typeface="CourierNewPSMT"/>
              </a:rPr>
              <a:t># Bu program </a:t>
            </a:r>
            <a:r>
              <a:rPr lang="tr-TR" sz="2400" dirty="0" err="1">
                <a:solidFill>
                  <a:srgbClr val="00CD00"/>
                </a:solidFill>
                <a:latin typeface="CourierNewPSMT"/>
              </a:rPr>
              <a:t>sqrt</a:t>
            </a:r>
            <a:r>
              <a:rPr lang="tr-TR" sz="2400" dirty="0">
                <a:solidFill>
                  <a:srgbClr val="00CD00"/>
                </a:solidFill>
                <a:latin typeface="CourierNewPSMT"/>
              </a:rPr>
              <a:t>() fonksiyonunun farklı kullanımlarını gösterir.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from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math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import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sqrt</a:t>
            </a:r>
            <a:endParaRPr lang="tr-TR" sz="2400" dirty="0">
              <a:solidFill>
                <a:srgbClr val="000000"/>
              </a:solidFill>
              <a:latin typeface="CourierNewPSMT"/>
            </a:endParaRPr>
          </a:p>
          <a:p>
            <a:r>
              <a:rPr lang="tr-TR" sz="2400" dirty="0">
                <a:solidFill>
                  <a:srgbClr val="000000"/>
                </a:solidFill>
                <a:latin typeface="Courier New"/>
              </a:rPr>
              <a:t>x = 16</a:t>
            </a:r>
          </a:p>
          <a:p>
            <a:r>
              <a:rPr lang="tr-TR" sz="2400" dirty="0">
                <a:solidFill>
                  <a:srgbClr val="00CD00"/>
                </a:solidFill>
                <a:latin typeface="CourierNewPSMT"/>
              </a:rPr>
              <a:t># İstenilen sabit değerin karekökünün alınması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sqrt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(16.0))</a:t>
            </a:r>
          </a:p>
          <a:p>
            <a:r>
              <a:rPr lang="tr-TR" sz="2400" dirty="0">
                <a:solidFill>
                  <a:srgbClr val="00CD00"/>
                </a:solidFill>
                <a:latin typeface="CourierNewPSMT"/>
              </a:rPr>
              <a:t># Değişkenin karekökünün alınmasını sağlar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sqrt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(x))</a:t>
            </a:r>
          </a:p>
          <a:p>
            <a:r>
              <a:rPr lang="tr-TR" sz="2400" dirty="0">
                <a:solidFill>
                  <a:srgbClr val="00CD00"/>
                </a:solidFill>
                <a:latin typeface="CourierNewPSMT"/>
              </a:rPr>
              <a:t># </a:t>
            </a:r>
            <a:r>
              <a:rPr lang="tr-TR" sz="2400" dirty="0" err="1">
                <a:solidFill>
                  <a:srgbClr val="00CD00"/>
                </a:solidFill>
                <a:latin typeface="CourierNewPSMT"/>
              </a:rPr>
              <a:t>sqrt</a:t>
            </a:r>
            <a:r>
              <a:rPr lang="tr-TR" sz="2400" dirty="0">
                <a:solidFill>
                  <a:srgbClr val="00CD00"/>
                </a:solidFill>
                <a:latin typeface="CourierNewPSMT"/>
              </a:rPr>
              <a:t>() fonksiyonunun içerisinde işlem kullanımı</a:t>
            </a:r>
          </a:p>
          <a:p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print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</a:t>
            </a:r>
            <a:r>
              <a:rPr lang="tr-TR" sz="2400" dirty="0" err="1">
                <a:solidFill>
                  <a:srgbClr val="000000"/>
                </a:solidFill>
                <a:latin typeface="CourierNewPSMT"/>
              </a:rPr>
              <a:t>sqrt</a:t>
            </a:r>
            <a:r>
              <a:rPr lang="tr-TR" sz="2400" dirty="0">
                <a:solidFill>
                  <a:srgbClr val="000000"/>
                </a:solidFill>
                <a:latin typeface="CourierNewPSMT"/>
              </a:rPr>
              <a:t>(2 * x - 5))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212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347864" y="3573016"/>
            <a:ext cx="263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Fonksiyonlar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15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Fonksiyonlar (Yerleşik)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>
                <a:solidFill>
                  <a:schemeClr val="tx1"/>
                </a:solidFill>
              </a:rPr>
              <a:t>Python</a:t>
            </a:r>
            <a:r>
              <a:rPr lang="tr-TR" dirty="0" smtClean="0">
                <a:solidFill>
                  <a:schemeClr val="tx1"/>
                </a:solidFill>
              </a:rPr>
              <a:t> dilinde yerleşik olarak bulunan ve program içerisinde kullanılmak istenen fonksiyonlar modül ismi ve fonksiyon ismi kullanılarak programa dahil edilirler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</a:rPr>
              <a:t>from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</a:t>
            </a:r>
            <a:r>
              <a:rPr lang="tr-T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Örnek: </a:t>
            </a:r>
            <a:endParaRPr lang="tr-TR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/>
              <a:t>	</a:t>
            </a:r>
            <a:r>
              <a:rPr lang="tr-TR" sz="2000" dirty="0" err="1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lang="tr-TR" sz="2000" dirty="0" smtClean="0">
                <a:latin typeface="Consolas" panose="020B0609020204030204" pitchFamily="49" charset="0"/>
              </a:rPr>
              <a:t> </a:t>
            </a:r>
            <a:r>
              <a:rPr lang="tr-TR" sz="2000" dirty="0" err="1">
                <a:latin typeface="Consolas" panose="020B0609020204030204" pitchFamily="49" charset="0"/>
              </a:rPr>
              <a:t>math</a:t>
            </a:r>
            <a:r>
              <a:rPr lang="tr-TR" sz="2000" dirty="0"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latin typeface="Consolas" panose="020B0609020204030204" pitchFamily="49" charset="0"/>
              </a:rPr>
              <a:t>sqrt</a:t>
            </a:r>
            <a:r>
              <a:rPr lang="tr-TR" sz="2000" dirty="0" smtClean="0">
                <a:latin typeface="Consolas" panose="020B0609020204030204" pitchFamily="49" charset="0"/>
              </a:rPr>
              <a:t> , log10, cos</a:t>
            </a:r>
            <a:r>
              <a:rPr lang="tr-TR" sz="2000" dirty="0" smtClean="0"/>
              <a:t> 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v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eya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/>
              <a:t> </a:t>
            </a:r>
            <a:r>
              <a:rPr lang="tr-TR" sz="2000" dirty="0" err="1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latin typeface="Consolas" panose="020B0609020204030204" pitchFamily="49" charset="0"/>
              </a:rPr>
              <a:t>math</a:t>
            </a:r>
            <a:endParaRPr lang="tr-TR" sz="20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/>
              <a:t>y</a:t>
            </a:r>
            <a:r>
              <a:rPr lang="tr-TR" sz="2000" dirty="0" smtClean="0"/>
              <a:t>a da </a:t>
            </a:r>
          </a:p>
          <a:p>
            <a:pPr marL="0" indent="0">
              <a:buNone/>
            </a:pPr>
            <a:r>
              <a:rPr lang="tr-TR" sz="2000" dirty="0"/>
              <a:t>	</a:t>
            </a:r>
            <a:r>
              <a:rPr lang="tr-TR" sz="2000" dirty="0" err="1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lang="tr-TR" sz="2000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latin typeface="Consolas" panose="020B0609020204030204" pitchFamily="49" charset="0"/>
              </a:rPr>
              <a:t>math</a:t>
            </a:r>
            <a:r>
              <a:rPr lang="tr-TR" sz="2000" dirty="0" smtClean="0"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smtClean="0">
                <a:latin typeface="Consolas" panose="020B0609020204030204" pitchFamily="49" charset="0"/>
              </a:rPr>
              <a:t>*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051720" y="3176972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m</a:t>
            </a:r>
            <a:r>
              <a:rPr lang="tr-TR" b="1" dirty="0" smtClean="0">
                <a:solidFill>
                  <a:schemeClr val="tx1"/>
                </a:solidFill>
              </a:rPr>
              <a:t>odül adı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508104" y="3176972"/>
            <a:ext cx="1944216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fonksiyon adı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96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Fonksiyonlar (Yerleşik)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Örnek: </a:t>
            </a:r>
            <a:endParaRPr lang="tr-T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/>
              <a:t>	</a:t>
            </a:r>
            <a:r>
              <a:rPr lang="tr-TR" sz="2000" dirty="0" err="1" smtClean="0">
                <a:latin typeface="Consolas" panose="020B0609020204030204" pitchFamily="49" charset="0"/>
              </a:rPr>
              <a:t>from</a:t>
            </a:r>
            <a:r>
              <a:rPr lang="tr-TR" sz="2000" dirty="0" smtClean="0">
                <a:latin typeface="Consolas" panose="020B0609020204030204" pitchFamily="49" charset="0"/>
              </a:rPr>
              <a:t> </a:t>
            </a:r>
            <a:r>
              <a:rPr lang="tr-TR" sz="2000" dirty="0" err="1">
                <a:latin typeface="Consolas" panose="020B0609020204030204" pitchFamily="49" charset="0"/>
              </a:rPr>
              <a:t>math</a:t>
            </a:r>
            <a:r>
              <a:rPr lang="tr-TR" sz="2000" dirty="0">
                <a:latin typeface="Consolas" panose="020B0609020204030204" pitchFamily="49" charset="0"/>
              </a:rPr>
              <a:t> </a:t>
            </a:r>
            <a:r>
              <a:rPr lang="tr-TR" sz="2000" dirty="0" err="1">
                <a:latin typeface="Consolas" panose="020B0609020204030204" pitchFamily="49" charset="0"/>
              </a:rPr>
              <a:t>import</a:t>
            </a:r>
            <a:r>
              <a:rPr lang="tr-TR" sz="2000" dirty="0"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latin typeface="Consolas" panose="020B0609020204030204" pitchFamily="49" charset="0"/>
              </a:rPr>
              <a:t>sqrt</a:t>
            </a:r>
            <a:endParaRPr lang="tr-T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latin typeface="Consolas" panose="020B0609020204030204" pitchFamily="49" charset="0"/>
              </a:rPr>
              <a:t>sayi</a:t>
            </a:r>
            <a:r>
              <a:rPr lang="tr-TR" sz="2000" dirty="0" smtClean="0">
                <a:latin typeface="Consolas" panose="020B0609020204030204" pitchFamily="49" charset="0"/>
              </a:rPr>
              <a:t> </a:t>
            </a:r>
            <a:r>
              <a:rPr lang="tr-TR" sz="2000" dirty="0">
                <a:latin typeface="Consolas" panose="020B0609020204030204" pitchFamily="49" charset="0"/>
              </a:rPr>
              <a:t>= </a:t>
            </a:r>
            <a:r>
              <a:rPr lang="tr-TR" sz="2000" dirty="0" err="1">
                <a:latin typeface="Consolas" panose="020B0609020204030204" pitchFamily="49" charset="0"/>
              </a:rPr>
              <a:t>float</a:t>
            </a:r>
            <a:r>
              <a:rPr lang="tr-TR" sz="2000" dirty="0">
                <a:latin typeface="Consolas" panose="020B0609020204030204" pitchFamily="49" charset="0"/>
              </a:rPr>
              <a:t>(</a:t>
            </a:r>
            <a:r>
              <a:rPr lang="tr-TR" sz="2000" dirty="0" err="1">
                <a:latin typeface="Consolas" panose="020B0609020204030204" pitchFamily="49" charset="0"/>
              </a:rPr>
              <a:t>input</a:t>
            </a:r>
            <a:r>
              <a:rPr lang="tr-TR" sz="2000" dirty="0">
                <a:latin typeface="Consolas" panose="020B0609020204030204" pitchFamily="49" charset="0"/>
              </a:rPr>
              <a:t>("Sayı Giriniz: "))</a:t>
            </a: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kok </a:t>
            </a:r>
            <a:r>
              <a:rPr lang="tr-TR" sz="2000" dirty="0">
                <a:latin typeface="Consolas" panose="020B0609020204030204" pitchFamily="49" charset="0"/>
              </a:rPr>
              <a:t>= </a:t>
            </a:r>
            <a:r>
              <a:rPr lang="tr-TR" sz="2000" dirty="0" err="1">
                <a:latin typeface="Consolas" panose="020B0609020204030204" pitchFamily="49" charset="0"/>
              </a:rPr>
              <a:t>sqrt</a:t>
            </a:r>
            <a:r>
              <a:rPr lang="tr-TR" sz="2000" dirty="0">
                <a:latin typeface="Consolas" panose="020B0609020204030204" pitchFamily="49" charset="0"/>
              </a:rPr>
              <a:t>(</a:t>
            </a:r>
            <a:r>
              <a:rPr lang="tr-TR" sz="2000" dirty="0" err="1">
                <a:latin typeface="Consolas" panose="020B0609020204030204" pitchFamily="49" charset="0"/>
              </a:rPr>
              <a:t>sayi</a:t>
            </a:r>
            <a:r>
              <a:rPr lang="tr-TR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latin typeface="Consolas" panose="020B0609020204030204" pitchFamily="49" charset="0"/>
              </a:rPr>
              <a:t>print</a:t>
            </a:r>
            <a:r>
              <a:rPr lang="tr-TR" sz="2000" dirty="0" smtClean="0">
                <a:latin typeface="Consolas" panose="020B0609020204030204" pitchFamily="49" charset="0"/>
              </a:rPr>
              <a:t>(</a:t>
            </a:r>
            <a:r>
              <a:rPr lang="tr-TR" sz="2000" dirty="0" err="1" smtClean="0">
                <a:latin typeface="Consolas" panose="020B0609020204030204" pitchFamily="49" charset="0"/>
              </a:rPr>
              <a:t>sayi</a:t>
            </a:r>
            <a:r>
              <a:rPr lang="tr-TR" sz="2000" dirty="0">
                <a:latin typeface="Consolas" panose="020B0609020204030204" pitchFamily="49" charset="0"/>
              </a:rPr>
              <a:t>," sayısının karekökü" "=", kok) </a:t>
            </a:r>
            <a:endParaRPr lang="tr-TR" sz="2000" dirty="0" smtClean="0">
              <a:latin typeface="Consolas" panose="020B0609020204030204" pitchFamily="49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  <a:endParaRPr lang="tr-T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latin typeface="Consolas" panose="020B0609020204030204" pitchFamily="49" charset="0"/>
              </a:rPr>
              <a:t>Sayı </a:t>
            </a:r>
            <a:r>
              <a:rPr lang="tr-TR" sz="2000" dirty="0">
                <a:latin typeface="Consolas" panose="020B0609020204030204" pitchFamily="49" charset="0"/>
              </a:rPr>
              <a:t>Giriniz: 16</a:t>
            </a: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16.0  </a:t>
            </a:r>
            <a:r>
              <a:rPr lang="tr-TR" sz="2000" dirty="0">
                <a:latin typeface="Consolas" panose="020B0609020204030204" pitchFamily="49" charset="0"/>
              </a:rPr>
              <a:t>sayısının karekökü= 4.0</a:t>
            </a:r>
            <a:endParaRPr lang="tr-TR" sz="2000" dirty="0" smtClean="0"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70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Yerleşik Fonksiyonlar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1: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Girilen bir değere kadar olan sayıları toplayan ve 	hesaplama süresini veren program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from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time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clock</a:t>
            </a:r>
            <a:endParaRPr lang="tr-TR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toplam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= 0 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a=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("Sayı giriniz:"))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basla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clock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for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n in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range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(1, a): 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toplam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+= n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gecenZaman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clock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() - basla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("Toplam:", toplam, "Geçen Süre:", </a:t>
            </a:r>
            <a:r>
              <a:rPr lang="tr-TR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gecenZaman</a:t>
            </a:r>
            <a:r>
              <a:rPr lang="tr-TR" sz="200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endParaRPr lang="tr-TR" sz="20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  <a:endParaRPr lang="tr-TR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>
                <a:latin typeface="Consolas" panose="020B0609020204030204" pitchFamily="49" charset="0"/>
              </a:rPr>
              <a:t>Sayı giriniz:100000000</a:t>
            </a: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Toplam</a:t>
            </a:r>
            <a:r>
              <a:rPr lang="tr-TR" sz="2000" dirty="0">
                <a:latin typeface="Consolas" panose="020B0609020204030204" pitchFamily="49" charset="0"/>
              </a:rPr>
              <a:t>: 4999999950000000 Geçen Süre: 31.695538024464838</a:t>
            </a:r>
            <a:endParaRPr lang="tr-TR" sz="2000" dirty="0" smtClean="0">
              <a:latin typeface="Consolas" panose="020B0609020204030204" pitchFamily="49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60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Yerleşik Fonksiyonlar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2: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1 er saniye bekleyerek ekranda geri sayım yaptıran 	program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from time import sleep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sayac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in range(10, -1, -1):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print(</a:t>
            </a:r>
            <a:r>
              <a:rPr lang="en-US" sz="20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sayac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sleep(1)</a:t>
            </a:r>
            <a:r>
              <a:rPr lang="tr-TR" sz="20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  <a:endParaRPr lang="tr-TR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tr-TR" sz="2000" dirty="0">
                <a:latin typeface="Consolas" panose="020B0609020204030204" pitchFamily="49" charset="0"/>
              </a:rPr>
              <a:t>10</a:t>
            </a: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9</a:t>
            </a:r>
            <a:endParaRPr lang="tr-T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8</a:t>
            </a:r>
            <a:endParaRPr lang="tr-T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7</a:t>
            </a:r>
            <a:endParaRPr lang="tr-T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Consolas" panose="020B0609020204030204" pitchFamily="49" charset="0"/>
              </a:rPr>
              <a:t>	6</a:t>
            </a:r>
          </a:p>
          <a:p>
            <a:pPr marL="0" indent="0">
              <a:buNone/>
            </a:pPr>
            <a:r>
              <a:rPr lang="tr-TR" sz="2000" dirty="0">
                <a:latin typeface="Consolas" panose="020B0609020204030204" pitchFamily="49" charset="0"/>
              </a:rPr>
              <a:t>	</a:t>
            </a:r>
            <a:r>
              <a:rPr lang="tr-TR" sz="2000" dirty="0" smtClean="0">
                <a:latin typeface="Consolas" panose="020B0609020204030204" pitchFamily="49" charset="0"/>
              </a:rPr>
              <a:t>…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88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9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1120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Yerleşik Fonksiyonlar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dirty="0" smtClean="0">
                <a:solidFill>
                  <a:prstClr val="black"/>
                </a:solidFill>
              </a:rPr>
              <a:t>Rastgele sayısal bir değer üretmek için </a:t>
            </a:r>
            <a:r>
              <a:rPr lang="tr-TR" sz="2800" dirty="0" err="1" smtClean="0">
                <a:solidFill>
                  <a:prstClr val="black"/>
                </a:solidFill>
              </a:rPr>
              <a:t>Python</a:t>
            </a:r>
            <a:r>
              <a:rPr lang="tr-TR" sz="2800" dirty="0" smtClean="0">
                <a:solidFill>
                  <a:prstClr val="black"/>
                </a:solidFill>
              </a:rPr>
              <a:t> dilinde farklı yerleşik fonksiyonlar vardır. Bu fonksiyonlar </a:t>
            </a:r>
            <a:r>
              <a:rPr lang="tr-T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</a:t>
            </a:r>
            <a:r>
              <a:rPr lang="tr-TR" sz="2800" dirty="0" smtClean="0">
                <a:solidFill>
                  <a:prstClr val="black"/>
                </a:solidFill>
              </a:rPr>
              <a:t> modülü içerisinde yer alır.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dirty="0" smtClean="0">
                <a:solidFill>
                  <a:prstClr val="black"/>
                </a:solidFill>
              </a:rPr>
              <a:t>	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from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random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random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randrage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endParaRPr lang="tr-TR" sz="2000" dirty="0" smtClean="0">
              <a:latin typeface="Consolas" panose="020B0609020204030204" pitchFamily="49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996952"/>
            <a:ext cx="8859211" cy="244827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84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507288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Yerleşik Fonksiyonlar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tr-T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2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1 ile 100 arasında rastgele 10 sayı üretip ekrana yazan 	program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from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random</a:t>
            </a: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import</a:t>
            </a: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randrange</a:t>
            </a:r>
            <a:endParaRPr lang="tr-TR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for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i in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range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(1, 11):</a:t>
            </a:r>
            <a:endParaRPr lang="tr-TR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	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(i, "-" , 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randrange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(1</a:t>
            </a:r>
            <a:r>
              <a:rPr lang="tr-TR" sz="2000" dirty="0">
                <a:solidFill>
                  <a:prstClr val="black"/>
                </a:solidFill>
                <a:latin typeface="Consolas" panose="020B0609020204030204" pitchFamily="49" charset="0"/>
              </a:rPr>
              <a:t>, 101))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tr-TR" sz="2000" dirty="0" err="1" smtClean="0">
                <a:solidFill>
                  <a:prstClr val="black"/>
                </a:solidFill>
                <a:latin typeface="Consolas" panose="020B0609020204030204" pitchFamily="49" charset="0"/>
              </a:rPr>
              <a:t>print</a:t>
            </a:r>
            <a:r>
              <a:rPr lang="tr-TR" sz="20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  <a:endParaRPr lang="en-US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tr-TR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1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- 82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2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- 90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3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- 83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4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- 23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5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- 92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6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- 44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7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- 25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8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- 33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9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- 88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	10 </a:t>
            </a:r>
            <a:r>
              <a:rPr lang="tr-TR" sz="2200" dirty="0">
                <a:solidFill>
                  <a:prstClr val="black"/>
                </a:solidFill>
                <a:latin typeface="Consolas" panose="020B0609020204030204" pitchFamily="49" charset="0"/>
              </a:rPr>
              <a:t>- 27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36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1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Aritmetik İşlemler Örnek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79512" y="1434362"/>
            <a:ext cx="9073008" cy="559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Kullanıcının girdiği saniye değerini saat, dakika ve saniye 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cinsinden yazan program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endParaRPr lang="tr-TR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int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input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("Saniye değerini giriniz:"))</a:t>
            </a:r>
          </a:p>
          <a:p>
            <a:pPr marL="400050" lvl="1" indent="0">
              <a:buNone/>
            </a:pP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saat =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// 3600  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3600 saniye = 1 saat</a:t>
            </a:r>
          </a:p>
          <a:p>
            <a:pPr marL="400050" lvl="1" indent="0">
              <a:buNone/>
            </a:pP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% 3600</a:t>
            </a:r>
          </a:p>
          <a:p>
            <a:pPr marL="400050" lvl="1" indent="0">
              <a:buNone/>
            </a:pP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dkk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// 60  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60 saniye = 1 dakika</a:t>
            </a:r>
          </a:p>
          <a:p>
            <a:pPr marL="400050" lvl="1" indent="0">
              <a:buNone/>
            </a:pP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% 60</a:t>
            </a:r>
          </a:p>
          <a:p>
            <a:pPr marL="400050" lvl="1" indent="0">
              <a:buNone/>
            </a:pPr>
            <a:r>
              <a:rPr lang="tr-TR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print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(saat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dkk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sny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sep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=":", </a:t>
            </a:r>
            <a:r>
              <a:rPr lang="tr-TR" dirty="0" err="1">
                <a:solidFill>
                  <a:schemeClr val="tx1"/>
                </a:solidFill>
                <a:latin typeface="Consolas" panose="020B0609020204030204" pitchFamily="49" charset="0"/>
              </a:rPr>
              <a:t>end</a:t>
            </a: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=" hesaplandı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")</a:t>
            </a:r>
            <a:endParaRPr lang="tr-TR" sz="16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None/>
            </a:pP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Çıktısı</a:t>
            </a:r>
          </a:p>
          <a:p>
            <a:pPr marL="400050" lvl="1" indent="0">
              <a:buNone/>
            </a:pP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Saniye değerini giriniz:23445</a:t>
            </a:r>
          </a:p>
          <a:p>
            <a:pPr marL="400050" lvl="1" indent="0">
              <a:buNone/>
            </a:pPr>
            <a:r>
              <a:rPr lang="tr-TR" dirty="0">
                <a:solidFill>
                  <a:schemeClr val="tx1"/>
                </a:solidFill>
                <a:latin typeface="Consolas" panose="020B0609020204030204" pitchFamily="49" charset="0"/>
              </a:rPr>
              <a:t>6:30:45 </a:t>
            </a:r>
            <a:r>
              <a:rPr lang="tr-TR" dirty="0" smtClean="0">
                <a:solidFill>
                  <a:schemeClr val="tx1"/>
                </a:solidFill>
                <a:latin typeface="Consolas" panose="020B0609020204030204" pitchFamily="49" charset="0"/>
              </a:rPr>
              <a:t>hesaplandı</a:t>
            </a:r>
          </a:p>
          <a:p>
            <a:pPr marL="400050" lvl="1" indent="0">
              <a:buNone/>
            </a:pPr>
            <a:endParaRPr lang="tr-TR" sz="1800" dirty="0" smtClean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635" r="65795"/>
          <a:stretch/>
        </p:blipFill>
        <p:spPr>
          <a:xfrm>
            <a:off x="-46856" y="289446"/>
            <a:ext cx="1008112" cy="13107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259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179512" y="1434362"/>
            <a:ext cx="9073008" cy="559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Kullanıcının girdiği saniye değerini saat, dakika ve saniye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cinsinden yazan program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=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int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input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("Saniye değerini giriniz:"))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saat =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// 3600 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3600 saniye = 1 saat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=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% 3600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dkk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=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// 60 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60 saniye = 1 dakika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=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% 60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print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(saat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dkk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sny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sep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=":",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end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=" hesaplandı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")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Ekran Çıktısı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Saniye değerini giriniz:23445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6:30:45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hesaplandı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B19F"/>
              </a:buClr>
              <a:buSzPct val="85000"/>
              <a:buFont typeface="Courier New" pitchFamily="49" charset="0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5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764</TotalTime>
  <Words>3491</Words>
  <Application>Microsoft Office PowerPoint</Application>
  <PresentationFormat>Ekran Gösterisi (4:3)</PresentationFormat>
  <Paragraphs>899</Paragraphs>
  <Slides>79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79</vt:i4>
      </vt:variant>
    </vt:vector>
  </HeadingPairs>
  <TitlesOfParts>
    <vt:vector size="80" baseType="lpstr">
      <vt:lpstr>NewsPrint</vt:lpstr>
      <vt:lpstr>PowerPoint Sunusu</vt:lpstr>
      <vt:lpstr>Yorum ve Açıklama Satırları</vt:lpstr>
      <vt:lpstr>PowerPoint Sunusu</vt:lpstr>
      <vt:lpstr>İfadeler ve Aritmetik İşlemler</vt:lpstr>
      <vt:lpstr>PowerPoint Sunusu</vt:lpstr>
      <vt:lpstr>Klavyeden Girilen F derecesini C çevirme programı yazınız</vt:lpstr>
      <vt:lpstr>PowerPoint Sunusu</vt:lpstr>
      <vt:lpstr>Aritmetik İşlemler Örnek</vt:lpstr>
      <vt:lpstr>PowerPoint Sunusu</vt:lpstr>
      <vt:lpstr>PowerPoint Sunusu</vt:lpstr>
      <vt:lpstr>Koşul İfadeleri</vt:lpstr>
      <vt:lpstr>    Koşul İfadeleri (if yapısı)</vt:lpstr>
      <vt:lpstr>PowerPoint Sunusu</vt:lpstr>
      <vt:lpstr>            if Yapısı Örnek-2</vt:lpstr>
      <vt:lpstr>     Koşul İfadeleri (if – else yapısı)</vt:lpstr>
      <vt:lpstr>    if -else Yapısı Örnek -1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Koşul İfadeleri (if – elif yapısı)</vt:lpstr>
      <vt:lpstr>PowerPoint Sunusu</vt:lpstr>
      <vt:lpstr>PowerPoint Sunusu</vt:lpstr>
      <vt:lpstr>Farklı Bir Sorgulama</vt:lpstr>
      <vt:lpstr>Sorgulama Operatörleri</vt:lpstr>
      <vt:lpstr>Mantıksal Sorgulama</vt:lpstr>
      <vt:lpstr>Mantıksal Sorgulama Örnek</vt:lpstr>
      <vt:lpstr>Mantıksal Sorgulama Örnek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Aritmetik İfadelerde Kısaltma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Döngü Yapıları – for Döngüsü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Fonksiyonlar (Yerleşik)</vt:lpstr>
      <vt:lpstr>Fonksiyonlar (Yerleşik)</vt:lpstr>
      <vt:lpstr>Yerleşik Fonksiyonlar</vt:lpstr>
      <vt:lpstr>Yerleşik Fonksiyonlar</vt:lpstr>
      <vt:lpstr>PowerPoint Sunusu</vt:lpstr>
      <vt:lpstr>Yerleşik Fonksiyonlar</vt:lpstr>
      <vt:lpstr>Yerleşik Fonksiyonlar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37</cp:revision>
  <dcterms:created xsi:type="dcterms:W3CDTF">2018-02-19T08:41:18Z</dcterms:created>
  <dcterms:modified xsi:type="dcterms:W3CDTF">2018-05-14T13:01:29Z</dcterms:modified>
</cp:coreProperties>
</file>